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10"/>
  </p:notesMasterIdLst>
  <p:sldIdLst>
    <p:sldId id="284" r:id="rId2"/>
    <p:sldId id="287" r:id="rId3"/>
    <p:sldId id="288" r:id="rId4"/>
    <p:sldId id="289" r:id="rId5"/>
    <p:sldId id="290" r:id="rId6"/>
    <p:sldId id="291" r:id="rId7"/>
    <p:sldId id="292" r:id="rId8"/>
    <p:sldId id="293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D78CC"/>
    <a:srgbClr val="282C34"/>
    <a:srgbClr val="A6EA1D"/>
    <a:srgbClr val="FF7F00"/>
    <a:srgbClr val="00FDFF"/>
    <a:srgbClr val="D7AC08"/>
    <a:srgbClr val="00FF00"/>
    <a:srgbClr val="FF40FF"/>
    <a:srgbClr val="05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535"/>
    <p:restoredTop sz="94586"/>
  </p:normalViewPr>
  <p:slideViewPr>
    <p:cSldViewPr snapToGrid="0" snapToObjects="1">
      <p:cViewPr>
        <p:scale>
          <a:sx n="120" d="100"/>
          <a:sy n="120" d="100"/>
        </p:scale>
        <p:origin x="288" y="3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97B56FC-7D2E-F343-9D09-0D14B00AA564}" type="datetimeFigureOut">
              <a:rPr lang="en-US" smtClean="0"/>
              <a:pPr/>
              <a:t>2/26/21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6D6606-78EC-E24C-A3B3-B3666C6F492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30477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E7C04C-7AF8-1445-A186-502B631B934F}" type="datetimeFigureOut">
              <a:rPr lang="en-US" smtClean="0"/>
              <a:pPr/>
              <a:t>2/26/21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F6F330-C845-6B40-9965-8A0C96ACE8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E7C04C-7AF8-1445-A186-502B631B934F}" type="datetimeFigureOut">
              <a:rPr lang="en-US" smtClean="0"/>
              <a:pPr/>
              <a:t>2/26/21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F6F330-C845-6B40-9965-8A0C96ACE8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E7C04C-7AF8-1445-A186-502B631B934F}" type="datetimeFigureOut">
              <a:rPr lang="en-US" smtClean="0"/>
              <a:pPr/>
              <a:t>2/26/21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F6F330-C845-6B40-9965-8A0C96ACE8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E7C04C-7AF8-1445-A186-502B631B934F}" type="datetimeFigureOut">
              <a:rPr lang="en-US" smtClean="0"/>
              <a:pPr/>
              <a:t>2/26/21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F6F330-C845-6B40-9965-8A0C96ACE8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E7C04C-7AF8-1445-A186-502B631B934F}" type="datetimeFigureOut">
              <a:rPr lang="en-US" smtClean="0"/>
              <a:pPr/>
              <a:t>2/26/21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F6F330-C845-6B40-9965-8A0C96ACE8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E7C04C-7AF8-1445-A186-502B631B934F}" type="datetimeFigureOut">
              <a:rPr lang="en-US" smtClean="0"/>
              <a:pPr/>
              <a:t>2/26/21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F6F330-C845-6B40-9965-8A0C96ACE8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E7C04C-7AF8-1445-A186-502B631B934F}" type="datetimeFigureOut">
              <a:rPr lang="en-US" smtClean="0"/>
              <a:pPr/>
              <a:t>2/26/21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F6F330-C845-6B40-9965-8A0C96ACE8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E7C04C-7AF8-1445-A186-502B631B934F}" type="datetimeFigureOut">
              <a:rPr lang="en-US" smtClean="0"/>
              <a:pPr/>
              <a:t>2/26/21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F6F330-C845-6B40-9965-8A0C96ACE8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E7C04C-7AF8-1445-A186-502B631B934F}" type="datetimeFigureOut">
              <a:rPr lang="en-US" smtClean="0"/>
              <a:pPr/>
              <a:t>2/26/21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F6F330-C845-6B40-9965-8A0C96ACE8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E7C04C-7AF8-1445-A186-502B631B934F}" type="datetimeFigureOut">
              <a:rPr lang="en-US" smtClean="0"/>
              <a:pPr/>
              <a:t>2/26/21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F6F330-C845-6B40-9965-8A0C96ACE8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E7C04C-7AF8-1445-A186-502B631B934F}" type="datetimeFigureOut">
              <a:rPr lang="en-US" smtClean="0"/>
              <a:pPr/>
              <a:t>2/26/21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F6F330-C845-6B40-9965-8A0C96ACE8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E7C04C-7AF8-1445-A186-502B631B934F}" type="datetimeFigureOut">
              <a:rPr lang="en-US" smtClean="0"/>
              <a:pPr/>
              <a:t>2/26/21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F6F330-C845-6B40-9965-8A0C96ACE8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23725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D7AC08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5.png"/><Relationship Id="rId6" Type="http://schemas.openxmlformats.org/officeDocument/2006/relationships/image" Target="../media/image4.png"/><Relationship Id="rId7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4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4" Type="http://schemas.openxmlformats.org/officeDocument/2006/relationships/image" Target="../media/image8.png"/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4" Type="http://schemas.openxmlformats.org/officeDocument/2006/relationships/image" Target="../media/image8.png"/><Relationship Id="rId5" Type="http://schemas.openxmlformats.org/officeDocument/2006/relationships/image" Target="../media/image9.png"/><Relationship Id="rId6" Type="http://schemas.openxmlformats.org/officeDocument/2006/relationships/image" Target="../media/image10.png"/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4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4733342" y="278098"/>
            <a:ext cx="6682371" cy="6347791"/>
          </a:xfrm>
          <a:prstGeom prst="rect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r"/>
            <a:r>
              <a:rPr lang="en-US" dirty="0" smtClean="0"/>
              <a:t>Linux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873960" y="278098"/>
            <a:ext cx="2465935" cy="6347791"/>
          </a:xfrm>
          <a:prstGeom prst="rect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r"/>
            <a:r>
              <a:rPr lang="en-US" dirty="0" smtClean="0"/>
              <a:t>Browser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5329984" y="870579"/>
            <a:ext cx="5702276" cy="5548575"/>
          </a:xfrm>
          <a:prstGeom prst="rect">
            <a:avLst/>
          </a:prstGeom>
          <a:solidFill>
            <a:srgbClr val="00206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r"/>
            <a:r>
              <a:rPr lang="en-US" dirty="0" smtClean="0"/>
              <a:t>Django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5329984" y="404858"/>
            <a:ext cx="1295291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dirty="0" err="1" smtClean="0"/>
              <a:t>WGSIConfig</a:t>
            </a:r>
            <a:endParaRPr lang="en-US" dirty="0"/>
          </a:p>
        </p:txBody>
      </p:sp>
      <p:sp>
        <p:nvSpPr>
          <p:cNvPr id="9" name="Rounded Rectangle 8"/>
          <p:cNvSpPr/>
          <p:nvPr/>
        </p:nvSpPr>
        <p:spPr>
          <a:xfrm>
            <a:off x="5689935" y="1101696"/>
            <a:ext cx="1086678" cy="1033669"/>
          </a:xfrm>
          <a:prstGeom prst="roundRect">
            <a:avLst/>
          </a:prstGeom>
          <a:solidFill>
            <a:srgbClr val="0070C0"/>
          </a:solidFill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mtClean="0">
                <a:solidFill>
                  <a:schemeClr val="bg1"/>
                </a:solidFill>
              </a:rPr>
              <a:t>Routing</a:t>
            </a:r>
            <a:endParaRPr lang="en-US">
              <a:solidFill>
                <a:schemeClr val="bg1"/>
              </a:solidFill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5689935" y="2675805"/>
            <a:ext cx="1086678" cy="1033669"/>
          </a:xfrm>
          <a:prstGeom prst="roundRect">
            <a:avLst/>
          </a:prstGeom>
          <a:solidFill>
            <a:srgbClr val="FF7F00"/>
          </a:solidFill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bg1"/>
                </a:solidFill>
              </a:rPr>
              <a:t>Views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1" name="Can 10"/>
          <p:cNvSpPr/>
          <p:nvPr/>
        </p:nvSpPr>
        <p:spPr>
          <a:xfrm>
            <a:off x="9155896" y="4173528"/>
            <a:ext cx="1577009" cy="646266"/>
          </a:xfrm>
          <a:prstGeom prst="can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Database</a:t>
            </a:r>
            <a:endParaRPr lang="en-US" dirty="0"/>
          </a:p>
        </p:txBody>
      </p:sp>
      <p:sp>
        <p:nvSpPr>
          <p:cNvPr id="13" name="Rounded Rectangle 12"/>
          <p:cNvSpPr/>
          <p:nvPr/>
        </p:nvSpPr>
        <p:spPr>
          <a:xfrm>
            <a:off x="9432795" y="2904193"/>
            <a:ext cx="1367113" cy="516836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mtClean="0"/>
              <a:t>Templates</a:t>
            </a:r>
            <a:endParaRPr lang="en-US" dirty="0" smtClean="0"/>
          </a:p>
        </p:txBody>
      </p:sp>
      <p:sp>
        <p:nvSpPr>
          <p:cNvPr id="16" name="Rounded Rectangle 15"/>
          <p:cNvSpPr/>
          <p:nvPr/>
        </p:nvSpPr>
        <p:spPr>
          <a:xfrm>
            <a:off x="7276743" y="404637"/>
            <a:ext cx="1603514" cy="369554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mtClean="0"/>
              <a:t>settings.py</a:t>
            </a:r>
            <a:endParaRPr lang="en-US" dirty="0"/>
          </a:p>
        </p:txBody>
      </p:sp>
      <p:cxnSp>
        <p:nvCxnSpPr>
          <p:cNvPr id="21" name="Straight Arrow Connector 20"/>
          <p:cNvCxnSpPr/>
          <p:nvPr/>
        </p:nvCxnSpPr>
        <p:spPr>
          <a:xfrm flipH="1">
            <a:off x="6551133" y="589414"/>
            <a:ext cx="725611" cy="11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>
            <a:stCxn id="15" idx="1"/>
            <a:endCxn id="9" idx="3"/>
          </p:cNvCxnSpPr>
          <p:nvPr/>
        </p:nvCxnSpPr>
        <p:spPr>
          <a:xfrm flipH="1">
            <a:off x="6776613" y="1610800"/>
            <a:ext cx="1404867" cy="7731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>
            <a:stCxn id="24" idx="1"/>
            <a:endCxn id="10" idx="3"/>
          </p:cNvCxnSpPr>
          <p:nvPr/>
        </p:nvCxnSpPr>
        <p:spPr>
          <a:xfrm flipH="1">
            <a:off x="6776613" y="2574964"/>
            <a:ext cx="1025979" cy="617676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>
            <a:stCxn id="13" idx="1"/>
            <a:endCxn id="10" idx="3"/>
          </p:cNvCxnSpPr>
          <p:nvPr/>
        </p:nvCxnSpPr>
        <p:spPr>
          <a:xfrm flipH="1">
            <a:off x="6776613" y="3162611"/>
            <a:ext cx="2656182" cy="30029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/>
          <p:cNvCxnSpPr>
            <a:stCxn id="14" idx="1"/>
            <a:endCxn id="10" idx="3"/>
          </p:cNvCxnSpPr>
          <p:nvPr/>
        </p:nvCxnSpPr>
        <p:spPr>
          <a:xfrm flipH="1" flipV="1">
            <a:off x="6776613" y="3192640"/>
            <a:ext cx="1025979" cy="52331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Arrow Connector 39"/>
          <p:cNvCxnSpPr>
            <a:stCxn id="11" idx="2"/>
            <a:endCxn id="49" idx="3"/>
          </p:cNvCxnSpPr>
          <p:nvPr/>
        </p:nvCxnSpPr>
        <p:spPr>
          <a:xfrm flipH="1">
            <a:off x="8550733" y="4496661"/>
            <a:ext cx="605163" cy="435308"/>
          </a:xfrm>
          <a:prstGeom prst="straightConnector1">
            <a:avLst/>
          </a:prstGeom>
          <a:ln w="38100">
            <a:solidFill>
              <a:schemeClr val="tx1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Rounded Rectangle 14"/>
          <p:cNvSpPr/>
          <p:nvPr/>
        </p:nvSpPr>
        <p:spPr>
          <a:xfrm>
            <a:off x="8181480" y="1385733"/>
            <a:ext cx="1439996" cy="450133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urls.py</a:t>
            </a:r>
            <a:endParaRPr lang="en-US" dirty="0"/>
          </a:p>
        </p:txBody>
      </p:sp>
      <p:sp>
        <p:nvSpPr>
          <p:cNvPr id="24" name="Rounded Rectangle 23"/>
          <p:cNvSpPr/>
          <p:nvPr/>
        </p:nvSpPr>
        <p:spPr>
          <a:xfrm>
            <a:off x="7802592" y="2316546"/>
            <a:ext cx="1308844" cy="516836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views.py</a:t>
            </a:r>
            <a:endParaRPr lang="en-US" dirty="0" smtClean="0"/>
          </a:p>
        </p:txBody>
      </p:sp>
      <p:sp>
        <p:nvSpPr>
          <p:cNvPr id="14" name="Rounded Rectangle 13"/>
          <p:cNvSpPr/>
          <p:nvPr/>
        </p:nvSpPr>
        <p:spPr>
          <a:xfrm>
            <a:off x="7802592" y="3465107"/>
            <a:ext cx="1355820" cy="501686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forms.py</a:t>
            </a:r>
            <a:endParaRPr lang="en-US" dirty="0"/>
          </a:p>
        </p:txBody>
      </p:sp>
      <p:sp>
        <p:nvSpPr>
          <p:cNvPr id="49" name="Rounded Rectangle 48"/>
          <p:cNvSpPr/>
          <p:nvPr/>
        </p:nvSpPr>
        <p:spPr>
          <a:xfrm>
            <a:off x="7464055" y="4415134"/>
            <a:ext cx="1086678" cy="1033669"/>
          </a:xfrm>
          <a:prstGeom prst="roundRect">
            <a:avLst/>
          </a:prstGeom>
          <a:solidFill>
            <a:srgbClr val="0070C0"/>
          </a:solidFill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bg1"/>
                </a:solidFill>
              </a:rPr>
              <a:t>Models</a:t>
            </a:r>
            <a:endParaRPr lang="en-US" dirty="0">
              <a:solidFill>
                <a:schemeClr val="bg1"/>
              </a:solidFill>
            </a:endParaRPr>
          </a:p>
        </p:txBody>
      </p:sp>
      <p:cxnSp>
        <p:nvCxnSpPr>
          <p:cNvPr id="56" name="Straight Arrow Connector 55"/>
          <p:cNvCxnSpPr>
            <a:stCxn id="76" idx="1"/>
            <a:endCxn id="49" idx="3"/>
          </p:cNvCxnSpPr>
          <p:nvPr/>
        </p:nvCxnSpPr>
        <p:spPr>
          <a:xfrm flipH="1" flipV="1">
            <a:off x="8550733" y="4931969"/>
            <a:ext cx="682363" cy="516834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Arrow Connector 59"/>
          <p:cNvCxnSpPr>
            <a:endCxn id="10" idx="0"/>
          </p:cNvCxnSpPr>
          <p:nvPr/>
        </p:nvCxnSpPr>
        <p:spPr>
          <a:xfrm>
            <a:off x="6233274" y="2135365"/>
            <a:ext cx="0" cy="540440"/>
          </a:xfrm>
          <a:prstGeom prst="straightConnector1">
            <a:avLst/>
          </a:prstGeom>
          <a:ln w="38100">
            <a:solidFill>
              <a:srgbClr val="FFFF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Arrow Connector 63"/>
          <p:cNvCxnSpPr>
            <a:stCxn id="49" idx="0"/>
            <a:endCxn id="10" idx="2"/>
          </p:cNvCxnSpPr>
          <p:nvPr/>
        </p:nvCxnSpPr>
        <p:spPr>
          <a:xfrm flipH="1" flipV="1">
            <a:off x="6233274" y="3709474"/>
            <a:ext cx="1774120" cy="705660"/>
          </a:xfrm>
          <a:prstGeom prst="straightConnector1">
            <a:avLst/>
          </a:prstGeom>
          <a:ln w="38100">
            <a:solidFill>
              <a:schemeClr val="tx1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3" name="Cloud Callout 72"/>
          <p:cNvSpPr/>
          <p:nvPr/>
        </p:nvSpPr>
        <p:spPr>
          <a:xfrm>
            <a:off x="3585593" y="2064215"/>
            <a:ext cx="934720" cy="653442"/>
          </a:xfrm>
          <a:prstGeom prst="cloudCallout">
            <a:avLst>
              <a:gd name="adj1" fmla="val 906"/>
              <a:gd name="adj2" fmla="val -1249"/>
            </a:avLst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" name="Rounded Rectangle 75"/>
          <p:cNvSpPr/>
          <p:nvPr/>
        </p:nvSpPr>
        <p:spPr>
          <a:xfrm>
            <a:off x="9233096" y="5197960"/>
            <a:ext cx="1357391" cy="501686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model.py</a:t>
            </a:r>
            <a:endParaRPr lang="en-US" dirty="0"/>
          </a:p>
        </p:txBody>
      </p:sp>
      <p:sp>
        <p:nvSpPr>
          <p:cNvPr id="77" name="Rectangle 76"/>
          <p:cNvSpPr/>
          <p:nvPr/>
        </p:nvSpPr>
        <p:spPr>
          <a:xfrm>
            <a:off x="1078762" y="404637"/>
            <a:ext cx="516835" cy="6105958"/>
          </a:xfrm>
          <a:prstGeom prst="rect">
            <a:avLst/>
          </a:prstGeom>
          <a:solidFill>
            <a:srgbClr val="00206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</a:t>
            </a:r>
          </a:p>
          <a:p>
            <a:pPr algn="ctr"/>
            <a:r>
              <a:rPr lang="en-US" dirty="0" smtClean="0"/>
              <a:t>O</a:t>
            </a:r>
          </a:p>
          <a:p>
            <a:pPr algn="ctr"/>
            <a:r>
              <a:rPr lang="en-US" dirty="0" smtClean="0"/>
              <a:t>M</a:t>
            </a:r>
            <a:endParaRPr lang="en-US" dirty="0"/>
          </a:p>
        </p:txBody>
      </p:sp>
      <p:sp>
        <p:nvSpPr>
          <p:cNvPr id="78" name="Rounded Rectangle 77"/>
          <p:cNvSpPr/>
          <p:nvPr/>
        </p:nvSpPr>
        <p:spPr>
          <a:xfrm>
            <a:off x="2088487" y="2703730"/>
            <a:ext cx="1230519" cy="947790"/>
          </a:xfrm>
          <a:prstGeom prst="round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Parse</a:t>
            </a:r>
          </a:p>
          <a:p>
            <a:pPr algn="ctr"/>
            <a:r>
              <a:rPr lang="en-US" dirty="0" smtClean="0">
                <a:solidFill>
                  <a:schemeClr val="tx1"/>
                </a:solidFill>
              </a:rPr>
              <a:t>Response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9" name="Rectangle 78"/>
          <p:cNvSpPr/>
          <p:nvPr/>
        </p:nvSpPr>
        <p:spPr>
          <a:xfrm>
            <a:off x="1908003" y="4073744"/>
            <a:ext cx="1419280" cy="2345410"/>
          </a:xfrm>
          <a:prstGeom prst="rect">
            <a:avLst/>
          </a:prstGeom>
          <a:solidFill>
            <a:schemeClr val="tx1">
              <a:lumMod val="5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r>
              <a:rPr lang="en-US" dirty="0" err="1" smtClean="0"/>
              <a:t>Javascript</a:t>
            </a:r>
            <a:endParaRPr lang="en-US" dirty="0"/>
          </a:p>
        </p:txBody>
      </p:sp>
      <p:pic>
        <p:nvPicPr>
          <p:cNvPr id="81" name="Picture 8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12497" y="2609953"/>
            <a:ext cx="1473755" cy="1105316"/>
          </a:xfrm>
          <a:prstGeom prst="rect">
            <a:avLst/>
          </a:prstGeom>
        </p:spPr>
      </p:pic>
      <p:sp>
        <p:nvSpPr>
          <p:cNvPr id="41" name="Rounded Rectangle 40"/>
          <p:cNvSpPr/>
          <p:nvPr/>
        </p:nvSpPr>
        <p:spPr>
          <a:xfrm>
            <a:off x="7444796" y="5683135"/>
            <a:ext cx="1319815" cy="501686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admin.py</a:t>
            </a:r>
            <a:endParaRPr lang="en-US" dirty="0"/>
          </a:p>
        </p:txBody>
      </p:sp>
      <p:sp>
        <p:nvSpPr>
          <p:cNvPr id="39" name="Rounded Rectangle 38"/>
          <p:cNvSpPr/>
          <p:nvPr/>
        </p:nvSpPr>
        <p:spPr>
          <a:xfrm>
            <a:off x="5739030" y="4400416"/>
            <a:ext cx="1086678" cy="592481"/>
          </a:xfrm>
          <a:prstGeom prst="roundRect">
            <a:avLst/>
          </a:prstGeom>
          <a:solidFill>
            <a:srgbClr val="FF7F00"/>
          </a:solidFill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bg1"/>
                </a:solidFill>
              </a:rPr>
              <a:t>Shell</a:t>
            </a:r>
          </a:p>
        </p:txBody>
      </p:sp>
      <p:cxnSp>
        <p:nvCxnSpPr>
          <p:cNvPr id="43" name="Straight Arrow Connector 42"/>
          <p:cNvCxnSpPr>
            <a:stCxn id="48" idx="3"/>
            <a:endCxn id="9" idx="1"/>
          </p:cNvCxnSpPr>
          <p:nvPr/>
        </p:nvCxnSpPr>
        <p:spPr>
          <a:xfrm>
            <a:off x="1373580" y="1521653"/>
            <a:ext cx="4316355" cy="96878"/>
          </a:xfrm>
          <a:prstGeom prst="straightConnector1">
            <a:avLst/>
          </a:prstGeom>
          <a:ln w="38100">
            <a:solidFill>
              <a:srgbClr val="FFFF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/>
          <p:cNvCxnSpPr>
            <a:stCxn id="10" idx="1"/>
            <a:endCxn id="78" idx="3"/>
          </p:cNvCxnSpPr>
          <p:nvPr/>
        </p:nvCxnSpPr>
        <p:spPr>
          <a:xfrm flipH="1" flipV="1">
            <a:off x="3319006" y="3177625"/>
            <a:ext cx="2370929" cy="15015"/>
          </a:xfrm>
          <a:prstGeom prst="straightConnector1">
            <a:avLst/>
          </a:prstGeom>
          <a:ln w="38100">
            <a:solidFill>
              <a:srgbClr val="FFFF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Arrow Connector 46"/>
          <p:cNvCxnSpPr>
            <a:stCxn id="78" idx="1"/>
            <a:endCxn id="77" idx="3"/>
          </p:cNvCxnSpPr>
          <p:nvPr/>
        </p:nvCxnSpPr>
        <p:spPr>
          <a:xfrm flipH="1">
            <a:off x="1595597" y="3177625"/>
            <a:ext cx="492890" cy="279991"/>
          </a:xfrm>
          <a:prstGeom prst="straightConnector1">
            <a:avLst/>
          </a:prstGeom>
          <a:ln w="38100">
            <a:solidFill>
              <a:srgbClr val="FFFF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Rounded Rectangle 49"/>
          <p:cNvSpPr/>
          <p:nvPr/>
        </p:nvSpPr>
        <p:spPr>
          <a:xfrm>
            <a:off x="5771328" y="5430454"/>
            <a:ext cx="1086678" cy="592481"/>
          </a:xfrm>
          <a:prstGeom prst="roundRect">
            <a:avLst/>
          </a:prstGeom>
          <a:solidFill>
            <a:srgbClr val="FF7F00"/>
          </a:solidFill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bg1"/>
                </a:solidFill>
              </a:rPr>
              <a:t>/admin</a:t>
            </a:r>
          </a:p>
        </p:txBody>
      </p:sp>
      <p:cxnSp>
        <p:nvCxnSpPr>
          <p:cNvPr id="51" name="Straight Arrow Connector 50"/>
          <p:cNvCxnSpPr>
            <a:stCxn id="49" idx="1"/>
            <a:endCxn id="39" idx="3"/>
          </p:cNvCxnSpPr>
          <p:nvPr/>
        </p:nvCxnSpPr>
        <p:spPr>
          <a:xfrm flipH="1" flipV="1">
            <a:off x="6825708" y="4696657"/>
            <a:ext cx="638347" cy="235312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Arrow Connector 53"/>
          <p:cNvCxnSpPr>
            <a:stCxn id="49" idx="1"/>
            <a:endCxn id="50" idx="3"/>
          </p:cNvCxnSpPr>
          <p:nvPr/>
        </p:nvCxnSpPr>
        <p:spPr>
          <a:xfrm flipH="1">
            <a:off x="6858006" y="4931969"/>
            <a:ext cx="606049" cy="794726"/>
          </a:xfrm>
          <a:prstGeom prst="straightConnector1">
            <a:avLst/>
          </a:prstGeom>
          <a:ln w="38100">
            <a:solidFill>
              <a:schemeClr val="tx1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Arrow Connector 57"/>
          <p:cNvCxnSpPr>
            <a:stCxn id="41" idx="1"/>
            <a:endCxn id="50" idx="3"/>
          </p:cNvCxnSpPr>
          <p:nvPr/>
        </p:nvCxnSpPr>
        <p:spPr>
          <a:xfrm flipH="1" flipV="1">
            <a:off x="6858006" y="5726695"/>
            <a:ext cx="586790" cy="207283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Straight Arrow Connector 83"/>
          <p:cNvCxnSpPr>
            <a:stCxn id="76" idx="1"/>
            <a:endCxn id="41" idx="3"/>
          </p:cNvCxnSpPr>
          <p:nvPr/>
        </p:nvCxnSpPr>
        <p:spPr>
          <a:xfrm flipH="1">
            <a:off x="8764611" y="5448803"/>
            <a:ext cx="468485" cy="485175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/>
          <p:cNvCxnSpPr>
            <a:endCxn id="48" idx="2"/>
          </p:cNvCxnSpPr>
          <p:nvPr/>
        </p:nvCxnSpPr>
        <p:spPr>
          <a:xfrm flipV="1">
            <a:off x="683847" y="1657573"/>
            <a:ext cx="345527" cy="1384558"/>
          </a:xfrm>
          <a:prstGeom prst="straightConnector1">
            <a:avLst/>
          </a:prstGeom>
          <a:ln w="38100">
            <a:solidFill>
              <a:srgbClr val="FFFF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Arrow Connector 45"/>
          <p:cNvCxnSpPr>
            <a:stCxn id="77" idx="1"/>
          </p:cNvCxnSpPr>
          <p:nvPr/>
        </p:nvCxnSpPr>
        <p:spPr>
          <a:xfrm flipH="1" flipV="1">
            <a:off x="669158" y="3052660"/>
            <a:ext cx="409604" cy="404956"/>
          </a:xfrm>
          <a:prstGeom prst="straightConnector1">
            <a:avLst/>
          </a:prstGeom>
          <a:ln w="38100">
            <a:solidFill>
              <a:srgbClr val="FFFF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Rounded Rectangle 47"/>
          <p:cNvSpPr/>
          <p:nvPr/>
        </p:nvSpPr>
        <p:spPr>
          <a:xfrm>
            <a:off x="685168" y="1385733"/>
            <a:ext cx="688412" cy="271840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Click</a:t>
            </a:r>
          </a:p>
        </p:txBody>
      </p:sp>
      <p:cxnSp>
        <p:nvCxnSpPr>
          <p:cNvPr id="52" name="Straight Arrow Connector 51"/>
          <p:cNvCxnSpPr>
            <a:stCxn id="76" idx="1"/>
            <a:endCxn id="14" idx="2"/>
          </p:cNvCxnSpPr>
          <p:nvPr/>
        </p:nvCxnSpPr>
        <p:spPr>
          <a:xfrm flipH="1" flipV="1">
            <a:off x="8480502" y="3966793"/>
            <a:ext cx="752594" cy="148201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Arrow Connector 52"/>
          <p:cNvCxnSpPr>
            <a:stCxn id="14" idx="3"/>
            <a:endCxn id="13" idx="2"/>
          </p:cNvCxnSpPr>
          <p:nvPr/>
        </p:nvCxnSpPr>
        <p:spPr>
          <a:xfrm flipV="1">
            <a:off x="9158412" y="3421029"/>
            <a:ext cx="957940" cy="294921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Arrow Connector 54"/>
          <p:cNvCxnSpPr>
            <a:stCxn id="14" idx="0"/>
            <a:endCxn id="24" idx="2"/>
          </p:cNvCxnSpPr>
          <p:nvPr/>
        </p:nvCxnSpPr>
        <p:spPr>
          <a:xfrm flipH="1" flipV="1">
            <a:off x="8457014" y="2833382"/>
            <a:ext cx="23488" cy="631725"/>
          </a:xfrm>
          <a:prstGeom prst="straightConnector1">
            <a:avLst/>
          </a:prstGeom>
          <a:ln w="3810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Arrow Connector 56"/>
          <p:cNvCxnSpPr/>
          <p:nvPr/>
        </p:nvCxnSpPr>
        <p:spPr>
          <a:xfrm>
            <a:off x="8480502" y="3966794"/>
            <a:ext cx="630934" cy="529867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36450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3905026" y="306461"/>
            <a:ext cx="7982174" cy="3431689"/>
          </a:xfrm>
          <a:prstGeom prst="rect">
            <a:avLst/>
          </a:prstGeom>
          <a:solidFill>
            <a:srgbClr val="00206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r"/>
            <a:endParaRPr lang="en-US" dirty="0"/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68358" y="1478913"/>
            <a:ext cx="1473755" cy="1105316"/>
          </a:xfrm>
          <a:prstGeom prst="rect">
            <a:avLst/>
          </a:prstGeom>
        </p:spPr>
      </p:pic>
      <p:sp>
        <p:nvSpPr>
          <p:cNvPr id="16" name="Rounded Rectangle 15"/>
          <p:cNvSpPr/>
          <p:nvPr/>
        </p:nvSpPr>
        <p:spPr>
          <a:xfrm>
            <a:off x="6583835" y="558303"/>
            <a:ext cx="1086678" cy="1033669"/>
          </a:xfrm>
          <a:prstGeom prst="roundRect">
            <a:avLst/>
          </a:prstGeom>
          <a:solidFill>
            <a:srgbClr val="0070C0"/>
          </a:solidFill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mtClean="0">
                <a:solidFill>
                  <a:schemeClr val="bg1"/>
                </a:solidFill>
              </a:rPr>
              <a:t>Routing</a:t>
            </a:r>
            <a:endParaRPr lang="en-US">
              <a:solidFill>
                <a:schemeClr val="bg1"/>
              </a:solidFill>
            </a:endParaRPr>
          </a:p>
        </p:txBody>
      </p:sp>
      <p:sp>
        <p:nvSpPr>
          <p:cNvPr id="17" name="Rounded Rectangle 16"/>
          <p:cNvSpPr/>
          <p:nvPr/>
        </p:nvSpPr>
        <p:spPr>
          <a:xfrm>
            <a:off x="6583835" y="2132412"/>
            <a:ext cx="1086678" cy="1033669"/>
          </a:xfrm>
          <a:prstGeom prst="roundRect">
            <a:avLst/>
          </a:prstGeom>
          <a:solidFill>
            <a:srgbClr val="FF7F00"/>
          </a:solidFill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bg1"/>
                </a:solidFill>
              </a:rPr>
              <a:t>Views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8" name="Rounded Rectangle 17"/>
          <p:cNvSpPr/>
          <p:nvPr/>
        </p:nvSpPr>
        <p:spPr>
          <a:xfrm>
            <a:off x="10326695" y="2390828"/>
            <a:ext cx="1367113" cy="516836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Templates</a:t>
            </a:r>
          </a:p>
        </p:txBody>
      </p:sp>
      <p:cxnSp>
        <p:nvCxnSpPr>
          <p:cNvPr id="19" name="Straight Arrow Connector 18"/>
          <p:cNvCxnSpPr>
            <a:stCxn id="23" idx="1"/>
            <a:endCxn id="16" idx="3"/>
          </p:cNvCxnSpPr>
          <p:nvPr/>
        </p:nvCxnSpPr>
        <p:spPr>
          <a:xfrm flipH="1">
            <a:off x="7670513" y="1075138"/>
            <a:ext cx="1404867" cy="0"/>
          </a:xfrm>
          <a:prstGeom prst="straightConnector1">
            <a:avLst/>
          </a:prstGeom>
          <a:ln w="38100">
            <a:solidFill>
              <a:srgbClr val="FFFF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>
            <a:stCxn id="24" idx="1"/>
            <a:endCxn id="17" idx="3"/>
          </p:cNvCxnSpPr>
          <p:nvPr/>
        </p:nvCxnSpPr>
        <p:spPr>
          <a:xfrm flipH="1">
            <a:off x="7670513" y="2031571"/>
            <a:ext cx="1025979" cy="617676"/>
          </a:xfrm>
          <a:prstGeom prst="straightConnector1">
            <a:avLst/>
          </a:prstGeom>
          <a:ln w="38100">
            <a:solidFill>
              <a:schemeClr val="tx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>
            <a:stCxn id="18" idx="1"/>
            <a:endCxn id="17" idx="3"/>
          </p:cNvCxnSpPr>
          <p:nvPr/>
        </p:nvCxnSpPr>
        <p:spPr>
          <a:xfrm flipH="1">
            <a:off x="7670513" y="2649246"/>
            <a:ext cx="2656182" cy="1"/>
          </a:xfrm>
          <a:prstGeom prst="straightConnector1">
            <a:avLst/>
          </a:prstGeom>
          <a:ln w="38100">
            <a:solidFill>
              <a:schemeClr val="tx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>
            <a:stCxn id="25" idx="1"/>
            <a:endCxn id="17" idx="3"/>
          </p:cNvCxnSpPr>
          <p:nvPr/>
        </p:nvCxnSpPr>
        <p:spPr>
          <a:xfrm flipH="1" flipV="1">
            <a:off x="7670513" y="2649247"/>
            <a:ext cx="1025979" cy="523310"/>
          </a:xfrm>
          <a:prstGeom prst="straightConnector1">
            <a:avLst/>
          </a:prstGeom>
          <a:ln w="38100">
            <a:solidFill>
              <a:schemeClr val="tx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Rounded Rectangle 22"/>
          <p:cNvSpPr/>
          <p:nvPr/>
        </p:nvSpPr>
        <p:spPr>
          <a:xfrm>
            <a:off x="9075380" y="850071"/>
            <a:ext cx="1439996" cy="450133"/>
          </a:xfrm>
          <a:prstGeom prst="roundRect">
            <a:avLst/>
          </a:prstGeom>
          <a:effectLst>
            <a:glow rad="228600">
              <a:srgbClr val="FFFF00">
                <a:alpha val="40000"/>
              </a:srgbClr>
            </a:glow>
          </a:effectLst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urls.py</a:t>
            </a:r>
            <a:endParaRPr lang="en-US" dirty="0"/>
          </a:p>
        </p:txBody>
      </p:sp>
      <p:sp>
        <p:nvSpPr>
          <p:cNvPr id="24" name="Rounded Rectangle 23"/>
          <p:cNvSpPr/>
          <p:nvPr/>
        </p:nvSpPr>
        <p:spPr>
          <a:xfrm>
            <a:off x="8696492" y="1773153"/>
            <a:ext cx="1308844" cy="516836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views.py</a:t>
            </a:r>
            <a:endParaRPr lang="en-US" dirty="0" smtClean="0"/>
          </a:p>
        </p:txBody>
      </p:sp>
      <p:sp>
        <p:nvSpPr>
          <p:cNvPr id="25" name="Rounded Rectangle 24"/>
          <p:cNvSpPr/>
          <p:nvPr/>
        </p:nvSpPr>
        <p:spPr>
          <a:xfrm>
            <a:off x="8696492" y="2921714"/>
            <a:ext cx="1355820" cy="501686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forms.py</a:t>
            </a:r>
            <a:endParaRPr lang="en-US" dirty="0"/>
          </a:p>
        </p:txBody>
      </p:sp>
      <p:cxnSp>
        <p:nvCxnSpPr>
          <p:cNvPr id="26" name="Straight Arrow Connector 25"/>
          <p:cNvCxnSpPr>
            <a:endCxn id="17" idx="0"/>
          </p:cNvCxnSpPr>
          <p:nvPr/>
        </p:nvCxnSpPr>
        <p:spPr>
          <a:xfrm>
            <a:off x="7127174" y="1591972"/>
            <a:ext cx="0" cy="540440"/>
          </a:xfrm>
          <a:prstGeom prst="straightConnector1">
            <a:avLst/>
          </a:prstGeom>
          <a:ln w="38100">
            <a:solidFill>
              <a:schemeClr val="tx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Rounded Rectangle 26"/>
          <p:cNvSpPr/>
          <p:nvPr/>
        </p:nvSpPr>
        <p:spPr>
          <a:xfrm>
            <a:off x="5281950" y="939218"/>
            <a:ext cx="688412" cy="271840"/>
          </a:xfrm>
          <a:prstGeom prst="roundRect">
            <a:avLst/>
          </a:prstGeom>
          <a:effectLst>
            <a:glow rad="228600">
              <a:srgbClr val="FFFF00">
                <a:alpha val="40000"/>
              </a:srgbClr>
            </a:glow>
          </a:effectLst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Click</a:t>
            </a:r>
          </a:p>
        </p:txBody>
      </p:sp>
      <p:pic>
        <p:nvPicPr>
          <p:cNvPr id="28" name="Picture 27" descr="website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42113" y="1773153"/>
            <a:ext cx="968087" cy="1572204"/>
          </a:xfrm>
          <a:prstGeom prst="rect">
            <a:avLst/>
          </a:prstGeom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52612" y="788550"/>
            <a:ext cx="3634076" cy="5606860"/>
          </a:xfrm>
          <a:prstGeom prst="rect">
            <a:avLst/>
          </a:prstGeom>
          <a:noFill/>
          <a:ln w="9525">
            <a:solidFill>
              <a:srgbClr val="4D78CC"/>
            </a:solidFill>
            <a:miter lim="800000"/>
            <a:headEnd/>
            <a:tailEnd/>
          </a:ln>
        </p:spPr>
      </p:pic>
      <p:cxnSp>
        <p:nvCxnSpPr>
          <p:cNvPr id="35" name="Straight Arrow Connector 34"/>
          <p:cNvCxnSpPr/>
          <p:nvPr/>
        </p:nvCxnSpPr>
        <p:spPr>
          <a:xfrm flipH="1">
            <a:off x="5970363" y="1075138"/>
            <a:ext cx="613472" cy="0"/>
          </a:xfrm>
          <a:prstGeom prst="straightConnector1">
            <a:avLst/>
          </a:prstGeom>
          <a:ln w="38100">
            <a:solidFill>
              <a:srgbClr val="FFFF00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669590" y="3988215"/>
            <a:ext cx="6830347" cy="5001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0" name="Rectangle 39"/>
          <p:cNvSpPr/>
          <p:nvPr/>
        </p:nvSpPr>
        <p:spPr>
          <a:xfrm>
            <a:off x="570157" y="5700203"/>
            <a:ext cx="1366222" cy="427615"/>
          </a:xfrm>
          <a:prstGeom prst="rect">
            <a:avLst/>
          </a:prstGeom>
          <a:noFill/>
          <a:ln w="381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3905026" y="306461"/>
            <a:ext cx="7982174" cy="3431689"/>
          </a:xfrm>
          <a:prstGeom prst="rect">
            <a:avLst/>
          </a:prstGeom>
          <a:solidFill>
            <a:srgbClr val="00206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r"/>
            <a:endParaRPr lang="en-US" dirty="0"/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68358" y="1478913"/>
            <a:ext cx="1473755" cy="1105316"/>
          </a:xfrm>
          <a:prstGeom prst="rect">
            <a:avLst/>
          </a:prstGeom>
        </p:spPr>
      </p:pic>
      <p:sp>
        <p:nvSpPr>
          <p:cNvPr id="16" name="Rounded Rectangle 15"/>
          <p:cNvSpPr/>
          <p:nvPr/>
        </p:nvSpPr>
        <p:spPr>
          <a:xfrm>
            <a:off x="6583835" y="558303"/>
            <a:ext cx="1086678" cy="1033669"/>
          </a:xfrm>
          <a:prstGeom prst="roundRect">
            <a:avLst/>
          </a:prstGeom>
          <a:solidFill>
            <a:srgbClr val="0070C0"/>
          </a:solidFill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mtClean="0">
                <a:solidFill>
                  <a:schemeClr val="bg1"/>
                </a:solidFill>
              </a:rPr>
              <a:t>Routing</a:t>
            </a:r>
            <a:endParaRPr lang="en-US">
              <a:solidFill>
                <a:schemeClr val="bg1"/>
              </a:solidFill>
            </a:endParaRPr>
          </a:p>
        </p:txBody>
      </p:sp>
      <p:sp>
        <p:nvSpPr>
          <p:cNvPr id="17" name="Rounded Rectangle 16"/>
          <p:cNvSpPr/>
          <p:nvPr/>
        </p:nvSpPr>
        <p:spPr>
          <a:xfrm>
            <a:off x="6583835" y="2132412"/>
            <a:ext cx="1086678" cy="1033669"/>
          </a:xfrm>
          <a:prstGeom prst="roundRect">
            <a:avLst/>
          </a:prstGeom>
          <a:solidFill>
            <a:srgbClr val="FF7F00"/>
          </a:solidFill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bg1"/>
                </a:solidFill>
              </a:rPr>
              <a:t>Views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8" name="Rounded Rectangle 17"/>
          <p:cNvSpPr/>
          <p:nvPr/>
        </p:nvSpPr>
        <p:spPr>
          <a:xfrm>
            <a:off x="10326695" y="2390828"/>
            <a:ext cx="1367113" cy="516836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Templates</a:t>
            </a:r>
          </a:p>
        </p:txBody>
      </p:sp>
      <p:cxnSp>
        <p:nvCxnSpPr>
          <p:cNvPr id="19" name="Straight Arrow Connector 18"/>
          <p:cNvCxnSpPr>
            <a:stCxn id="23" idx="1"/>
            <a:endCxn id="16" idx="3"/>
          </p:cNvCxnSpPr>
          <p:nvPr/>
        </p:nvCxnSpPr>
        <p:spPr>
          <a:xfrm flipH="1">
            <a:off x="7670513" y="1075138"/>
            <a:ext cx="1404867" cy="0"/>
          </a:xfrm>
          <a:prstGeom prst="straightConnector1">
            <a:avLst/>
          </a:prstGeom>
          <a:ln w="38100">
            <a:solidFill>
              <a:srgbClr val="FFFF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>
            <a:stCxn id="24" idx="1"/>
            <a:endCxn id="17" idx="3"/>
          </p:cNvCxnSpPr>
          <p:nvPr/>
        </p:nvCxnSpPr>
        <p:spPr>
          <a:xfrm flipH="1">
            <a:off x="7670513" y="2031571"/>
            <a:ext cx="1025979" cy="617676"/>
          </a:xfrm>
          <a:prstGeom prst="straightConnector1">
            <a:avLst/>
          </a:prstGeom>
          <a:ln w="38100">
            <a:solidFill>
              <a:schemeClr val="tx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>
            <a:stCxn id="18" idx="1"/>
            <a:endCxn id="17" idx="3"/>
          </p:cNvCxnSpPr>
          <p:nvPr/>
        </p:nvCxnSpPr>
        <p:spPr>
          <a:xfrm flipH="1">
            <a:off x="7670513" y="2649246"/>
            <a:ext cx="2656182" cy="1"/>
          </a:xfrm>
          <a:prstGeom prst="straightConnector1">
            <a:avLst/>
          </a:prstGeom>
          <a:ln w="38100">
            <a:solidFill>
              <a:schemeClr val="tx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>
            <a:stCxn id="25" idx="1"/>
            <a:endCxn id="17" idx="3"/>
          </p:cNvCxnSpPr>
          <p:nvPr/>
        </p:nvCxnSpPr>
        <p:spPr>
          <a:xfrm flipH="1" flipV="1">
            <a:off x="7670513" y="2649247"/>
            <a:ext cx="1025979" cy="523310"/>
          </a:xfrm>
          <a:prstGeom prst="straightConnector1">
            <a:avLst/>
          </a:prstGeom>
          <a:ln w="38100">
            <a:solidFill>
              <a:schemeClr val="tx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Rounded Rectangle 22"/>
          <p:cNvSpPr/>
          <p:nvPr/>
        </p:nvSpPr>
        <p:spPr>
          <a:xfrm>
            <a:off x="9075380" y="850071"/>
            <a:ext cx="1439996" cy="450133"/>
          </a:xfrm>
          <a:prstGeom prst="roundRect">
            <a:avLst/>
          </a:prstGeom>
          <a:effectLst>
            <a:glow rad="228600">
              <a:srgbClr val="FFFF00">
                <a:alpha val="40000"/>
              </a:srgbClr>
            </a:glow>
          </a:effectLst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urls.py</a:t>
            </a:r>
            <a:endParaRPr lang="en-US" dirty="0"/>
          </a:p>
        </p:txBody>
      </p:sp>
      <p:sp>
        <p:nvSpPr>
          <p:cNvPr id="24" name="Rounded Rectangle 23"/>
          <p:cNvSpPr/>
          <p:nvPr/>
        </p:nvSpPr>
        <p:spPr>
          <a:xfrm>
            <a:off x="8696492" y="1773153"/>
            <a:ext cx="1308844" cy="516836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views.py</a:t>
            </a:r>
            <a:endParaRPr lang="en-US" dirty="0" smtClean="0"/>
          </a:p>
        </p:txBody>
      </p:sp>
      <p:sp>
        <p:nvSpPr>
          <p:cNvPr id="25" name="Rounded Rectangle 24"/>
          <p:cNvSpPr/>
          <p:nvPr/>
        </p:nvSpPr>
        <p:spPr>
          <a:xfrm>
            <a:off x="8696492" y="2921714"/>
            <a:ext cx="1355820" cy="501686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forms.py</a:t>
            </a:r>
            <a:endParaRPr lang="en-US" dirty="0"/>
          </a:p>
        </p:txBody>
      </p:sp>
      <p:cxnSp>
        <p:nvCxnSpPr>
          <p:cNvPr id="26" name="Straight Arrow Connector 25"/>
          <p:cNvCxnSpPr>
            <a:endCxn id="17" idx="0"/>
          </p:cNvCxnSpPr>
          <p:nvPr/>
        </p:nvCxnSpPr>
        <p:spPr>
          <a:xfrm>
            <a:off x="7127174" y="1591972"/>
            <a:ext cx="0" cy="540440"/>
          </a:xfrm>
          <a:prstGeom prst="straightConnector1">
            <a:avLst/>
          </a:prstGeom>
          <a:ln w="38100">
            <a:solidFill>
              <a:schemeClr val="tx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Rounded Rectangle 26"/>
          <p:cNvSpPr/>
          <p:nvPr/>
        </p:nvSpPr>
        <p:spPr>
          <a:xfrm>
            <a:off x="5281950" y="939218"/>
            <a:ext cx="688412" cy="271840"/>
          </a:xfrm>
          <a:prstGeom prst="roundRect">
            <a:avLst/>
          </a:prstGeom>
          <a:effectLst>
            <a:glow rad="228600">
              <a:srgbClr val="FFFF00">
                <a:alpha val="40000"/>
              </a:srgbClr>
            </a:glow>
          </a:effectLst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Click</a:t>
            </a:r>
          </a:p>
        </p:txBody>
      </p:sp>
      <p:pic>
        <p:nvPicPr>
          <p:cNvPr id="28" name="Picture 27" descr="website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42113" y="1773153"/>
            <a:ext cx="968087" cy="1572204"/>
          </a:xfrm>
          <a:prstGeom prst="rect">
            <a:avLst/>
          </a:prstGeom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52612" y="788550"/>
            <a:ext cx="3634076" cy="5606860"/>
          </a:xfrm>
          <a:prstGeom prst="rect">
            <a:avLst/>
          </a:prstGeom>
          <a:noFill/>
          <a:ln w="9525">
            <a:solidFill>
              <a:srgbClr val="4D78CC"/>
            </a:solidFill>
            <a:miter lim="800000"/>
            <a:headEnd/>
            <a:tailEnd/>
          </a:ln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669590" y="4781376"/>
            <a:ext cx="7000875" cy="771525"/>
          </a:xfrm>
          <a:prstGeom prst="rect">
            <a:avLst/>
          </a:prstGeom>
          <a:noFill/>
          <a:ln w="9525">
            <a:solidFill>
              <a:srgbClr val="4D78CC"/>
            </a:solidFill>
            <a:miter lim="800000"/>
            <a:headEnd/>
            <a:tailEnd/>
          </a:ln>
        </p:spPr>
      </p:pic>
      <p:cxnSp>
        <p:nvCxnSpPr>
          <p:cNvPr id="35" name="Straight Arrow Connector 34"/>
          <p:cNvCxnSpPr/>
          <p:nvPr/>
        </p:nvCxnSpPr>
        <p:spPr>
          <a:xfrm flipH="1">
            <a:off x="5970363" y="1075138"/>
            <a:ext cx="613472" cy="0"/>
          </a:xfrm>
          <a:prstGeom prst="straightConnector1">
            <a:avLst/>
          </a:prstGeom>
          <a:ln w="38100">
            <a:solidFill>
              <a:srgbClr val="FFFF00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Rectangle 37"/>
          <p:cNvSpPr/>
          <p:nvPr/>
        </p:nvSpPr>
        <p:spPr>
          <a:xfrm>
            <a:off x="4967959" y="5289982"/>
            <a:ext cx="2011555" cy="262919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4669590" y="3988215"/>
            <a:ext cx="6830347" cy="5001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0" name="Rectangle 39"/>
          <p:cNvSpPr/>
          <p:nvPr/>
        </p:nvSpPr>
        <p:spPr>
          <a:xfrm>
            <a:off x="570157" y="5700203"/>
            <a:ext cx="1366222" cy="427615"/>
          </a:xfrm>
          <a:prstGeom prst="rect">
            <a:avLst/>
          </a:prstGeom>
          <a:noFill/>
          <a:ln w="381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29" name="TextBox 28"/>
          <p:cNvSpPr txBox="1"/>
          <p:nvPr/>
        </p:nvSpPr>
        <p:spPr>
          <a:xfrm>
            <a:off x="11252109" y="4614929"/>
            <a:ext cx="856709" cy="369332"/>
          </a:xfrm>
          <a:prstGeom prst="rect">
            <a:avLst/>
          </a:prstGeom>
          <a:solidFill>
            <a:srgbClr val="282C34"/>
          </a:solidFill>
        </p:spPr>
        <p:txBody>
          <a:bodyPr wrap="none" rtlCol="0">
            <a:spAutoFit/>
          </a:bodyPr>
          <a:lstStyle/>
          <a:p>
            <a:r>
              <a:rPr lang="en-CA" b="1" dirty="0" smtClean="0">
                <a:solidFill>
                  <a:srgbClr val="FFFF00"/>
                </a:solidFill>
              </a:rPr>
              <a:t>Urls.py</a:t>
            </a:r>
            <a:endParaRPr lang="en-CA" b="1" dirty="0">
              <a:solidFill>
                <a:srgbClr val="FFFF00"/>
              </a:solidFill>
            </a:endParaRPr>
          </a:p>
        </p:txBody>
      </p:sp>
      <p:cxnSp>
        <p:nvCxnSpPr>
          <p:cNvPr id="31" name="Straight Connector 30"/>
          <p:cNvCxnSpPr/>
          <p:nvPr/>
        </p:nvCxnSpPr>
        <p:spPr>
          <a:xfrm flipH="1" flipV="1">
            <a:off x="4967959" y="5289983"/>
            <a:ext cx="523456" cy="433773"/>
          </a:xfrm>
          <a:prstGeom prst="line">
            <a:avLst/>
          </a:prstGeom>
          <a:ln w="1905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 flipH="1" flipV="1">
            <a:off x="4967959" y="5552901"/>
            <a:ext cx="523456" cy="874695"/>
          </a:xfrm>
          <a:prstGeom prst="line">
            <a:avLst/>
          </a:prstGeom>
          <a:ln w="1905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/>
        </p:nvCxnSpPr>
        <p:spPr>
          <a:xfrm flipH="1" flipV="1">
            <a:off x="6979514" y="5289984"/>
            <a:ext cx="3535862" cy="433772"/>
          </a:xfrm>
          <a:prstGeom prst="line">
            <a:avLst/>
          </a:prstGeom>
          <a:ln w="1905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 flipH="1" flipV="1">
            <a:off x="6979514" y="5552901"/>
            <a:ext cx="3535862" cy="842509"/>
          </a:xfrm>
          <a:prstGeom prst="line">
            <a:avLst/>
          </a:prstGeom>
          <a:ln w="1905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5491415" y="5723756"/>
            <a:ext cx="5023961" cy="703840"/>
          </a:xfrm>
          <a:prstGeom prst="rect">
            <a:avLst/>
          </a:prstGeom>
          <a:noFill/>
          <a:ln w="19050">
            <a:solidFill>
              <a:srgbClr val="FFFF00"/>
            </a:solidFill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3905026" y="306461"/>
            <a:ext cx="7982174" cy="3431689"/>
          </a:xfrm>
          <a:prstGeom prst="rect">
            <a:avLst/>
          </a:prstGeom>
          <a:solidFill>
            <a:srgbClr val="00206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r"/>
            <a:endParaRPr lang="en-US" dirty="0"/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68358" y="1478913"/>
            <a:ext cx="1473755" cy="1105316"/>
          </a:xfrm>
          <a:prstGeom prst="rect">
            <a:avLst/>
          </a:prstGeom>
        </p:spPr>
      </p:pic>
      <p:sp>
        <p:nvSpPr>
          <p:cNvPr id="16" name="Rounded Rectangle 15"/>
          <p:cNvSpPr/>
          <p:nvPr/>
        </p:nvSpPr>
        <p:spPr>
          <a:xfrm>
            <a:off x="6583835" y="558303"/>
            <a:ext cx="1086678" cy="1033669"/>
          </a:xfrm>
          <a:prstGeom prst="roundRect">
            <a:avLst/>
          </a:prstGeom>
          <a:solidFill>
            <a:srgbClr val="0070C0"/>
          </a:solidFill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mtClean="0">
                <a:solidFill>
                  <a:schemeClr val="bg1"/>
                </a:solidFill>
              </a:rPr>
              <a:t>Routing</a:t>
            </a:r>
            <a:endParaRPr lang="en-US">
              <a:solidFill>
                <a:schemeClr val="bg1"/>
              </a:solidFill>
            </a:endParaRPr>
          </a:p>
        </p:txBody>
      </p:sp>
      <p:sp>
        <p:nvSpPr>
          <p:cNvPr id="17" name="Rounded Rectangle 16"/>
          <p:cNvSpPr/>
          <p:nvPr/>
        </p:nvSpPr>
        <p:spPr>
          <a:xfrm>
            <a:off x="6583835" y="2132412"/>
            <a:ext cx="1086678" cy="1033669"/>
          </a:xfrm>
          <a:prstGeom prst="roundRect">
            <a:avLst/>
          </a:prstGeom>
          <a:solidFill>
            <a:srgbClr val="FF7F00"/>
          </a:solidFill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bg1"/>
                </a:solidFill>
              </a:rPr>
              <a:t>Views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8" name="Rounded Rectangle 17"/>
          <p:cNvSpPr/>
          <p:nvPr/>
        </p:nvSpPr>
        <p:spPr>
          <a:xfrm>
            <a:off x="10326695" y="2390828"/>
            <a:ext cx="1367113" cy="516836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Templates</a:t>
            </a:r>
          </a:p>
        </p:txBody>
      </p:sp>
      <p:cxnSp>
        <p:nvCxnSpPr>
          <p:cNvPr id="19" name="Straight Arrow Connector 18"/>
          <p:cNvCxnSpPr>
            <a:stCxn id="23" idx="1"/>
            <a:endCxn id="16" idx="3"/>
          </p:cNvCxnSpPr>
          <p:nvPr/>
        </p:nvCxnSpPr>
        <p:spPr>
          <a:xfrm flipH="1">
            <a:off x="7670513" y="1075138"/>
            <a:ext cx="1404867" cy="0"/>
          </a:xfrm>
          <a:prstGeom prst="straightConnector1">
            <a:avLst/>
          </a:prstGeom>
          <a:ln w="38100">
            <a:solidFill>
              <a:srgbClr val="FFFF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>
            <a:stCxn id="24" idx="1"/>
            <a:endCxn id="17" idx="3"/>
          </p:cNvCxnSpPr>
          <p:nvPr/>
        </p:nvCxnSpPr>
        <p:spPr>
          <a:xfrm flipH="1">
            <a:off x="7670513" y="2031571"/>
            <a:ext cx="1025979" cy="617676"/>
          </a:xfrm>
          <a:prstGeom prst="straightConnector1">
            <a:avLst/>
          </a:prstGeom>
          <a:ln w="38100">
            <a:solidFill>
              <a:srgbClr val="FFFF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>
            <a:stCxn id="18" idx="1"/>
            <a:endCxn id="17" idx="3"/>
          </p:cNvCxnSpPr>
          <p:nvPr/>
        </p:nvCxnSpPr>
        <p:spPr>
          <a:xfrm flipH="1">
            <a:off x="7670513" y="2649246"/>
            <a:ext cx="2656182" cy="1"/>
          </a:xfrm>
          <a:prstGeom prst="straightConnector1">
            <a:avLst/>
          </a:prstGeom>
          <a:ln w="38100">
            <a:solidFill>
              <a:schemeClr val="tx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>
            <a:stCxn id="25" idx="1"/>
            <a:endCxn id="17" idx="3"/>
          </p:cNvCxnSpPr>
          <p:nvPr/>
        </p:nvCxnSpPr>
        <p:spPr>
          <a:xfrm flipH="1" flipV="1">
            <a:off x="7670513" y="2649247"/>
            <a:ext cx="1025979" cy="523310"/>
          </a:xfrm>
          <a:prstGeom prst="straightConnector1">
            <a:avLst/>
          </a:prstGeom>
          <a:ln w="38100">
            <a:solidFill>
              <a:schemeClr val="tx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Rounded Rectangle 22"/>
          <p:cNvSpPr/>
          <p:nvPr/>
        </p:nvSpPr>
        <p:spPr>
          <a:xfrm>
            <a:off x="9075380" y="850071"/>
            <a:ext cx="1439996" cy="450133"/>
          </a:xfrm>
          <a:prstGeom prst="roundRect">
            <a:avLst/>
          </a:prstGeom>
          <a:effectLst>
            <a:glow rad="228600">
              <a:srgbClr val="FFFF00">
                <a:alpha val="40000"/>
              </a:srgbClr>
            </a:glow>
          </a:effectLst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urls.py</a:t>
            </a:r>
            <a:endParaRPr lang="en-US" dirty="0"/>
          </a:p>
        </p:txBody>
      </p:sp>
      <p:sp>
        <p:nvSpPr>
          <p:cNvPr id="24" name="Rounded Rectangle 23"/>
          <p:cNvSpPr/>
          <p:nvPr/>
        </p:nvSpPr>
        <p:spPr>
          <a:xfrm>
            <a:off x="8696492" y="1773153"/>
            <a:ext cx="1308844" cy="516836"/>
          </a:xfrm>
          <a:prstGeom prst="roundRect">
            <a:avLst/>
          </a:prstGeom>
          <a:effectLst>
            <a:glow rad="228600">
              <a:srgbClr val="FFFF00">
                <a:alpha val="40000"/>
              </a:srgbClr>
            </a:glow>
          </a:effectLst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views.py</a:t>
            </a:r>
            <a:endParaRPr lang="en-US" dirty="0" smtClean="0"/>
          </a:p>
        </p:txBody>
      </p:sp>
      <p:sp>
        <p:nvSpPr>
          <p:cNvPr id="25" name="Rounded Rectangle 24"/>
          <p:cNvSpPr/>
          <p:nvPr/>
        </p:nvSpPr>
        <p:spPr>
          <a:xfrm>
            <a:off x="8696492" y="2921714"/>
            <a:ext cx="1355820" cy="501686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forms.py</a:t>
            </a:r>
            <a:endParaRPr lang="en-US" dirty="0"/>
          </a:p>
        </p:txBody>
      </p:sp>
      <p:cxnSp>
        <p:nvCxnSpPr>
          <p:cNvPr id="26" name="Straight Arrow Connector 25"/>
          <p:cNvCxnSpPr>
            <a:endCxn id="17" idx="0"/>
          </p:cNvCxnSpPr>
          <p:nvPr/>
        </p:nvCxnSpPr>
        <p:spPr>
          <a:xfrm>
            <a:off x="7127174" y="1591972"/>
            <a:ext cx="0" cy="540440"/>
          </a:xfrm>
          <a:prstGeom prst="straightConnector1">
            <a:avLst/>
          </a:prstGeom>
          <a:ln w="38100">
            <a:solidFill>
              <a:srgbClr val="FFFF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Rounded Rectangle 26"/>
          <p:cNvSpPr/>
          <p:nvPr/>
        </p:nvSpPr>
        <p:spPr>
          <a:xfrm>
            <a:off x="5281950" y="939218"/>
            <a:ext cx="688412" cy="271840"/>
          </a:xfrm>
          <a:prstGeom prst="roundRect">
            <a:avLst/>
          </a:prstGeom>
          <a:effectLst>
            <a:glow rad="228600">
              <a:srgbClr val="FFFF00">
                <a:alpha val="40000"/>
              </a:srgbClr>
            </a:glow>
          </a:effectLst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Click</a:t>
            </a:r>
          </a:p>
        </p:txBody>
      </p:sp>
      <p:pic>
        <p:nvPicPr>
          <p:cNvPr id="28" name="Picture 27" descr="website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42113" y="1773153"/>
            <a:ext cx="968087" cy="1572204"/>
          </a:xfrm>
          <a:prstGeom prst="rect">
            <a:avLst/>
          </a:prstGeom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52612" y="788550"/>
            <a:ext cx="3634076" cy="5606860"/>
          </a:xfrm>
          <a:prstGeom prst="rect">
            <a:avLst/>
          </a:prstGeom>
          <a:noFill/>
          <a:ln w="9525">
            <a:solidFill>
              <a:srgbClr val="4D78CC"/>
            </a:solidFill>
            <a:miter lim="800000"/>
            <a:headEnd/>
            <a:tailEnd/>
          </a:ln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669590" y="3906681"/>
            <a:ext cx="7000875" cy="771525"/>
          </a:xfrm>
          <a:prstGeom prst="rect">
            <a:avLst/>
          </a:prstGeom>
          <a:noFill/>
          <a:ln w="9525">
            <a:solidFill>
              <a:srgbClr val="4D78CC"/>
            </a:solidFill>
            <a:miter lim="800000"/>
            <a:headEnd/>
            <a:tailEnd/>
          </a:ln>
        </p:spPr>
      </p:pic>
      <p:cxnSp>
        <p:nvCxnSpPr>
          <p:cNvPr id="35" name="Straight Arrow Connector 34"/>
          <p:cNvCxnSpPr/>
          <p:nvPr/>
        </p:nvCxnSpPr>
        <p:spPr>
          <a:xfrm flipH="1">
            <a:off x="5970363" y="1075138"/>
            <a:ext cx="613472" cy="0"/>
          </a:xfrm>
          <a:prstGeom prst="straightConnector1">
            <a:avLst/>
          </a:prstGeom>
          <a:ln w="38100">
            <a:solidFill>
              <a:srgbClr val="FFFF00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Rectangle 37"/>
          <p:cNvSpPr/>
          <p:nvPr/>
        </p:nvSpPr>
        <p:spPr>
          <a:xfrm>
            <a:off x="7033495" y="4415287"/>
            <a:ext cx="2605357" cy="262919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40" name="Rectangle 39"/>
          <p:cNvSpPr/>
          <p:nvPr/>
        </p:nvSpPr>
        <p:spPr>
          <a:xfrm>
            <a:off x="570157" y="5700203"/>
            <a:ext cx="1366222" cy="427615"/>
          </a:xfrm>
          <a:prstGeom prst="rect">
            <a:avLst/>
          </a:prstGeom>
          <a:noFill/>
          <a:ln w="381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29" name="Rectangle 28"/>
          <p:cNvSpPr/>
          <p:nvPr/>
        </p:nvSpPr>
        <p:spPr>
          <a:xfrm>
            <a:off x="4669590" y="4828818"/>
            <a:ext cx="7024218" cy="1566592"/>
          </a:xfrm>
          <a:prstGeom prst="rect">
            <a:avLst/>
          </a:prstGeom>
          <a:solidFill>
            <a:srgbClr val="00206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r"/>
            <a:endParaRPr lang="en-US" dirty="0"/>
          </a:p>
        </p:txBody>
      </p:sp>
      <p:sp>
        <p:nvSpPr>
          <p:cNvPr id="30" name="TextBox 29"/>
          <p:cNvSpPr txBox="1"/>
          <p:nvPr/>
        </p:nvSpPr>
        <p:spPr>
          <a:xfrm>
            <a:off x="5556179" y="5406177"/>
            <a:ext cx="5693803" cy="461665"/>
          </a:xfrm>
          <a:prstGeom prst="rect">
            <a:avLst/>
          </a:prstGeom>
          <a:solidFill>
            <a:schemeClr val="tx1">
              <a:lumMod val="65000"/>
            </a:schemeClr>
          </a:solidFill>
          <a:ln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 rtlCol="0">
            <a:spAutoFit/>
          </a:bodyPr>
          <a:lstStyle/>
          <a:p>
            <a:r>
              <a:rPr lang="en-CA" sz="2400" b="1" dirty="0" smtClean="0">
                <a:solidFill>
                  <a:schemeClr val="bg1"/>
                </a:solidFill>
              </a:rPr>
              <a:t>Will look for “class </a:t>
            </a:r>
            <a:r>
              <a:rPr lang="en-CA" sz="2400" b="1" dirty="0" err="1" smtClean="0">
                <a:solidFill>
                  <a:schemeClr val="bg1"/>
                </a:solidFill>
              </a:rPr>
              <a:t>AutoCreate</a:t>
            </a:r>
            <a:r>
              <a:rPr lang="en-CA" sz="2400" b="1" dirty="0" smtClean="0">
                <a:solidFill>
                  <a:schemeClr val="bg1"/>
                </a:solidFill>
              </a:rPr>
              <a:t>” in views.py</a:t>
            </a:r>
            <a:endParaRPr lang="en-CA" sz="2400" b="1" dirty="0">
              <a:solidFill>
                <a:schemeClr val="bg1"/>
              </a:solidFill>
            </a:endParaRPr>
          </a:p>
        </p:txBody>
      </p:sp>
      <p:sp>
        <p:nvSpPr>
          <p:cNvPr id="31" name="Down Arrow 30"/>
          <p:cNvSpPr/>
          <p:nvPr/>
        </p:nvSpPr>
        <p:spPr>
          <a:xfrm>
            <a:off x="8251115" y="4710480"/>
            <a:ext cx="118334" cy="652665"/>
          </a:xfrm>
          <a:prstGeom prst="downArrow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32" name="Down Arrow 31"/>
          <p:cNvSpPr/>
          <p:nvPr/>
        </p:nvSpPr>
        <p:spPr>
          <a:xfrm rot="4791993">
            <a:off x="3540928" y="4146978"/>
            <a:ext cx="317310" cy="3635265"/>
          </a:xfrm>
          <a:prstGeom prst="downArrow">
            <a:avLst>
              <a:gd name="adj1" fmla="val 22513"/>
              <a:gd name="adj2" fmla="val 51885"/>
            </a:avLst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33" name="TextBox 32"/>
          <p:cNvSpPr txBox="1"/>
          <p:nvPr/>
        </p:nvSpPr>
        <p:spPr>
          <a:xfrm>
            <a:off x="11252109" y="3775805"/>
            <a:ext cx="856709" cy="369332"/>
          </a:xfrm>
          <a:prstGeom prst="rect">
            <a:avLst/>
          </a:prstGeom>
          <a:solidFill>
            <a:srgbClr val="282C34"/>
          </a:solidFill>
        </p:spPr>
        <p:txBody>
          <a:bodyPr wrap="none" rtlCol="0">
            <a:spAutoFit/>
          </a:bodyPr>
          <a:lstStyle/>
          <a:p>
            <a:r>
              <a:rPr lang="en-CA" b="1" dirty="0" smtClean="0">
                <a:solidFill>
                  <a:srgbClr val="FFFF00"/>
                </a:solidFill>
              </a:rPr>
              <a:t>Urls.py</a:t>
            </a:r>
            <a:endParaRPr lang="en-CA" b="1" dirty="0">
              <a:solidFill>
                <a:srgbClr val="FFFF00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3905026" y="306461"/>
            <a:ext cx="7982174" cy="6341765"/>
          </a:xfrm>
          <a:prstGeom prst="rect">
            <a:avLst/>
          </a:prstGeom>
          <a:solidFill>
            <a:srgbClr val="00206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r"/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2612" y="788550"/>
            <a:ext cx="3634076" cy="5606860"/>
          </a:xfrm>
          <a:prstGeom prst="rect">
            <a:avLst/>
          </a:prstGeom>
          <a:noFill/>
          <a:ln w="9525">
            <a:solidFill>
              <a:srgbClr val="4D78CC"/>
            </a:solidFill>
            <a:miter lim="800000"/>
            <a:headEnd/>
            <a:tailEnd/>
          </a:ln>
        </p:spPr>
      </p:pic>
      <p:sp>
        <p:nvSpPr>
          <p:cNvPr id="40" name="Rectangle 39"/>
          <p:cNvSpPr/>
          <p:nvPr/>
        </p:nvSpPr>
        <p:spPr>
          <a:xfrm>
            <a:off x="570157" y="5766099"/>
            <a:ext cx="1366222" cy="673701"/>
          </a:xfrm>
          <a:prstGeom prst="rect">
            <a:avLst/>
          </a:prstGeom>
          <a:noFill/>
          <a:ln w="381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33" name="TextBox 32"/>
          <p:cNvSpPr txBox="1"/>
          <p:nvPr/>
        </p:nvSpPr>
        <p:spPr>
          <a:xfrm>
            <a:off x="4211474" y="557717"/>
            <a:ext cx="7374512" cy="2677656"/>
          </a:xfrm>
          <a:prstGeom prst="rect">
            <a:avLst/>
          </a:prstGeom>
          <a:solidFill>
            <a:schemeClr val="tx1">
              <a:lumMod val="65000"/>
            </a:schemeClr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marL="457200" indent="-457200"/>
            <a:r>
              <a:rPr lang="en-CA" sz="2400" b="1" dirty="0" smtClean="0">
                <a:solidFill>
                  <a:schemeClr val="bg1"/>
                </a:solidFill>
              </a:rPr>
              <a:t>Built-in Class-based Views</a:t>
            </a:r>
          </a:p>
          <a:p>
            <a:pPr marL="457200" indent="-457200"/>
            <a:endParaRPr lang="en-CA" sz="2400" b="1" dirty="0" smtClean="0">
              <a:solidFill>
                <a:schemeClr val="bg1"/>
              </a:solidFill>
            </a:endParaRPr>
          </a:p>
          <a:p>
            <a:pPr marL="971550" lvl="1" indent="-514350">
              <a:buFont typeface="Arial" pitchFamily="34" charset="0"/>
              <a:buChar char="•"/>
            </a:pPr>
            <a:r>
              <a:rPr lang="en-CA" sz="2400" dirty="0" smtClean="0">
                <a:solidFill>
                  <a:schemeClr val="bg1"/>
                </a:solidFill>
              </a:rPr>
              <a:t>Pre-existing views for common design requirements;</a:t>
            </a:r>
          </a:p>
          <a:p>
            <a:pPr marL="971550" lvl="1" indent="-514350">
              <a:buFont typeface="Arial" pitchFamily="34" charset="0"/>
              <a:buChar char="•"/>
            </a:pPr>
            <a:r>
              <a:rPr lang="en-CA" sz="2400" dirty="0" smtClean="0">
                <a:solidFill>
                  <a:schemeClr val="bg1"/>
                </a:solidFill>
              </a:rPr>
              <a:t>Generic views are included for display, editing, and date.</a:t>
            </a:r>
          </a:p>
          <a:p>
            <a:pPr marL="914400" lvl="1" indent="-457200">
              <a:buAutoNum type="romanUcPeriod"/>
            </a:pPr>
            <a:endParaRPr lang="en-CA" sz="2400" b="1" dirty="0">
              <a:solidFill>
                <a:schemeClr val="bg1"/>
              </a:solidFill>
            </a:endParaRPr>
          </a:p>
        </p:txBody>
      </p:sp>
      <p:pic>
        <p:nvPicPr>
          <p:cNvPr id="34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368376" y="3520918"/>
            <a:ext cx="7000875" cy="771525"/>
          </a:xfrm>
          <a:prstGeom prst="rect">
            <a:avLst/>
          </a:prstGeom>
          <a:noFill/>
          <a:ln w="9525">
            <a:solidFill>
              <a:srgbClr val="4D78CC"/>
            </a:solidFill>
            <a:miter lim="800000"/>
            <a:headEnd/>
            <a:tailEnd/>
          </a:ln>
        </p:spPr>
      </p:pic>
      <p:sp>
        <p:nvSpPr>
          <p:cNvPr id="36" name="Rectangle 35"/>
          <p:cNvSpPr/>
          <p:nvPr/>
        </p:nvSpPr>
        <p:spPr>
          <a:xfrm>
            <a:off x="6732281" y="4029524"/>
            <a:ext cx="2605357" cy="262919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744696" y="4862483"/>
            <a:ext cx="4905375" cy="1171575"/>
          </a:xfrm>
          <a:prstGeom prst="rect">
            <a:avLst/>
          </a:prstGeom>
          <a:noFill/>
          <a:ln w="12700">
            <a:solidFill>
              <a:srgbClr val="4D78CC"/>
            </a:solidFill>
            <a:miter lim="800000"/>
            <a:headEnd/>
            <a:tailEnd/>
          </a:ln>
        </p:spPr>
      </p:pic>
      <p:sp>
        <p:nvSpPr>
          <p:cNvPr id="37" name="TextBox 36"/>
          <p:cNvSpPr txBox="1"/>
          <p:nvPr/>
        </p:nvSpPr>
        <p:spPr>
          <a:xfrm>
            <a:off x="10812997" y="3303978"/>
            <a:ext cx="856709" cy="369332"/>
          </a:xfrm>
          <a:prstGeom prst="rect">
            <a:avLst/>
          </a:prstGeom>
          <a:solidFill>
            <a:srgbClr val="282C34"/>
          </a:solidFill>
        </p:spPr>
        <p:txBody>
          <a:bodyPr wrap="none" rtlCol="0">
            <a:spAutoFit/>
          </a:bodyPr>
          <a:lstStyle/>
          <a:p>
            <a:r>
              <a:rPr lang="en-CA" b="1" dirty="0" smtClean="0">
                <a:solidFill>
                  <a:srgbClr val="FFFF00"/>
                </a:solidFill>
              </a:rPr>
              <a:t>Urls.py</a:t>
            </a:r>
            <a:endParaRPr lang="en-CA" b="1" dirty="0">
              <a:solidFill>
                <a:srgbClr val="FFFF00"/>
              </a:solidFill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10352368" y="4613269"/>
            <a:ext cx="1017586" cy="369332"/>
          </a:xfrm>
          <a:prstGeom prst="rect">
            <a:avLst/>
          </a:prstGeom>
          <a:solidFill>
            <a:srgbClr val="282C34"/>
          </a:solidFill>
        </p:spPr>
        <p:txBody>
          <a:bodyPr wrap="none" rtlCol="0">
            <a:spAutoFit/>
          </a:bodyPr>
          <a:lstStyle/>
          <a:p>
            <a:r>
              <a:rPr lang="en-CA" b="1" dirty="0" smtClean="0">
                <a:solidFill>
                  <a:srgbClr val="FFFF00"/>
                </a:solidFill>
              </a:rPr>
              <a:t>views.py</a:t>
            </a:r>
            <a:endParaRPr lang="en-CA" b="1" dirty="0">
              <a:solidFill>
                <a:srgbClr val="FFFF00"/>
              </a:solidFill>
            </a:endParaRPr>
          </a:p>
        </p:txBody>
      </p:sp>
      <p:sp>
        <p:nvSpPr>
          <p:cNvPr id="41" name="Rectangle 40"/>
          <p:cNvSpPr/>
          <p:nvPr/>
        </p:nvSpPr>
        <p:spPr>
          <a:xfrm>
            <a:off x="6400587" y="4862483"/>
            <a:ext cx="1043705" cy="262919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42" name="Down Arrow 41"/>
          <p:cNvSpPr/>
          <p:nvPr/>
        </p:nvSpPr>
        <p:spPr>
          <a:xfrm rot="3207033">
            <a:off x="7348595" y="4235237"/>
            <a:ext cx="212911" cy="734545"/>
          </a:xfrm>
          <a:prstGeom prst="downArrow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3905026" y="306461"/>
            <a:ext cx="7982174" cy="6341765"/>
          </a:xfrm>
          <a:prstGeom prst="rect">
            <a:avLst/>
          </a:prstGeom>
          <a:solidFill>
            <a:srgbClr val="00206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r"/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2612" y="788550"/>
            <a:ext cx="3634076" cy="5606860"/>
          </a:xfrm>
          <a:prstGeom prst="rect">
            <a:avLst/>
          </a:prstGeom>
          <a:noFill/>
          <a:ln w="9525">
            <a:solidFill>
              <a:srgbClr val="4D78CC"/>
            </a:solidFill>
            <a:miter lim="800000"/>
            <a:headEnd/>
            <a:tailEnd/>
          </a:ln>
        </p:spPr>
      </p:pic>
      <p:sp>
        <p:nvSpPr>
          <p:cNvPr id="40" name="Rectangle 39"/>
          <p:cNvSpPr/>
          <p:nvPr/>
        </p:nvSpPr>
        <p:spPr>
          <a:xfrm>
            <a:off x="570157" y="6035040"/>
            <a:ext cx="1366222" cy="404760"/>
          </a:xfrm>
          <a:prstGeom prst="rect">
            <a:avLst/>
          </a:prstGeom>
          <a:noFill/>
          <a:ln w="381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604847" y="788550"/>
            <a:ext cx="4905375" cy="1171575"/>
          </a:xfrm>
          <a:prstGeom prst="rect">
            <a:avLst/>
          </a:prstGeom>
          <a:noFill/>
          <a:ln w="12700">
            <a:solidFill>
              <a:srgbClr val="4D78CC"/>
            </a:solidFill>
            <a:miter lim="800000"/>
            <a:headEnd/>
            <a:tailEnd/>
          </a:ln>
        </p:spPr>
      </p:pic>
      <p:sp>
        <p:nvSpPr>
          <p:cNvPr id="39" name="TextBox 38"/>
          <p:cNvSpPr txBox="1"/>
          <p:nvPr/>
        </p:nvSpPr>
        <p:spPr>
          <a:xfrm>
            <a:off x="10212519" y="539336"/>
            <a:ext cx="1017586" cy="369332"/>
          </a:xfrm>
          <a:prstGeom prst="rect">
            <a:avLst/>
          </a:prstGeom>
          <a:solidFill>
            <a:srgbClr val="282C34"/>
          </a:solidFill>
        </p:spPr>
        <p:txBody>
          <a:bodyPr wrap="none" rtlCol="0">
            <a:spAutoFit/>
          </a:bodyPr>
          <a:lstStyle/>
          <a:p>
            <a:r>
              <a:rPr lang="en-CA" b="1" dirty="0" smtClean="0">
                <a:solidFill>
                  <a:srgbClr val="FFFF00"/>
                </a:solidFill>
              </a:rPr>
              <a:t>views.py</a:t>
            </a:r>
            <a:endParaRPr lang="en-CA" b="1" dirty="0">
              <a:solidFill>
                <a:srgbClr val="FFFF00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4211474" y="3711388"/>
            <a:ext cx="7374512" cy="1323439"/>
          </a:xfrm>
          <a:prstGeom prst="rect">
            <a:avLst/>
          </a:prstGeom>
          <a:solidFill>
            <a:schemeClr val="tx1">
              <a:lumMod val="65000"/>
            </a:schemeClr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marL="457200" indent="-457200"/>
            <a:r>
              <a:rPr lang="en-CA" sz="2000" b="1" dirty="0" err="1" smtClean="0">
                <a:solidFill>
                  <a:schemeClr val="bg1"/>
                </a:solidFill>
              </a:rPr>
              <a:t>CreateView</a:t>
            </a:r>
            <a:r>
              <a:rPr lang="en-CA" sz="2000" b="1" dirty="0" smtClean="0">
                <a:solidFill>
                  <a:schemeClr val="bg1"/>
                </a:solidFill>
              </a:rPr>
              <a:t> – </a:t>
            </a:r>
            <a:r>
              <a:rPr lang="en-CA" sz="2000" dirty="0" smtClean="0">
                <a:solidFill>
                  <a:schemeClr val="bg1"/>
                </a:solidFill>
              </a:rPr>
              <a:t>invokes one of the generic edit views;</a:t>
            </a:r>
          </a:p>
          <a:p>
            <a:pPr marL="457200" indent="-457200"/>
            <a:r>
              <a:rPr lang="en-CA" sz="2000" b="1" dirty="0" smtClean="0">
                <a:solidFill>
                  <a:schemeClr val="bg1"/>
                </a:solidFill>
              </a:rPr>
              <a:t>model = Auto – </a:t>
            </a:r>
            <a:r>
              <a:rPr lang="en-CA" sz="2000" dirty="0" smtClean="0">
                <a:solidFill>
                  <a:schemeClr val="bg1"/>
                </a:solidFill>
              </a:rPr>
              <a:t>calls the database table “Auto”;</a:t>
            </a:r>
          </a:p>
          <a:p>
            <a:pPr marL="457200" indent="-457200"/>
            <a:r>
              <a:rPr lang="en-CA" sz="2000" b="1" dirty="0" smtClean="0">
                <a:solidFill>
                  <a:schemeClr val="bg1"/>
                </a:solidFill>
              </a:rPr>
              <a:t>fields = ‘__all__’</a:t>
            </a:r>
            <a:r>
              <a:rPr lang="en-CA" sz="2000" dirty="0" smtClean="0">
                <a:solidFill>
                  <a:schemeClr val="bg1"/>
                </a:solidFill>
              </a:rPr>
              <a:t> – renders all fields from the table in the form;</a:t>
            </a:r>
          </a:p>
          <a:p>
            <a:pPr marL="457200" indent="-457200"/>
            <a:r>
              <a:rPr lang="en-CA" sz="2000" b="1" dirty="0" err="1" smtClean="0">
                <a:solidFill>
                  <a:schemeClr val="bg1"/>
                </a:solidFill>
              </a:rPr>
              <a:t>success_url</a:t>
            </a:r>
            <a:r>
              <a:rPr lang="en-CA" sz="2000" dirty="0" smtClean="0">
                <a:solidFill>
                  <a:schemeClr val="bg1"/>
                </a:solidFill>
              </a:rPr>
              <a:t> – specifies which URL name to return after ‘submit’;</a:t>
            </a:r>
            <a:endParaRPr lang="en-CA" sz="2000" dirty="0">
              <a:solidFill>
                <a:schemeClr val="bg1"/>
              </a:solidFill>
            </a:endParaRPr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735894" y="2247900"/>
            <a:ext cx="2562225" cy="1181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3905026" y="306461"/>
            <a:ext cx="7982174" cy="6341765"/>
          </a:xfrm>
          <a:prstGeom prst="rect">
            <a:avLst/>
          </a:prstGeom>
          <a:solidFill>
            <a:srgbClr val="00206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r"/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2612" y="788550"/>
            <a:ext cx="3634076" cy="5606860"/>
          </a:xfrm>
          <a:prstGeom prst="rect">
            <a:avLst/>
          </a:prstGeom>
          <a:noFill/>
          <a:ln w="9525">
            <a:solidFill>
              <a:srgbClr val="4D78CC"/>
            </a:solidFill>
            <a:miter lim="800000"/>
            <a:headEnd/>
            <a:tailEnd/>
          </a:ln>
        </p:spPr>
      </p:pic>
      <p:sp>
        <p:nvSpPr>
          <p:cNvPr id="40" name="Rectangle 39"/>
          <p:cNvSpPr/>
          <p:nvPr/>
        </p:nvSpPr>
        <p:spPr>
          <a:xfrm>
            <a:off x="570157" y="6035040"/>
            <a:ext cx="1366222" cy="404760"/>
          </a:xfrm>
          <a:prstGeom prst="rect">
            <a:avLst/>
          </a:prstGeom>
          <a:noFill/>
          <a:ln w="381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604847" y="788550"/>
            <a:ext cx="4905375" cy="1171575"/>
          </a:xfrm>
          <a:prstGeom prst="rect">
            <a:avLst/>
          </a:prstGeom>
          <a:noFill/>
          <a:ln w="12700">
            <a:solidFill>
              <a:srgbClr val="4D78CC"/>
            </a:solidFill>
            <a:miter lim="800000"/>
            <a:headEnd/>
            <a:tailEnd/>
          </a:ln>
        </p:spPr>
      </p:pic>
      <p:sp>
        <p:nvSpPr>
          <p:cNvPr id="39" name="TextBox 38"/>
          <p:cNvSpPr txBox="1"/>
          <p:nvPr/>
        </p:nvSpPr>
        <p:spPr>
          <a:xfrm>
            <a:off x="10212519" y="539336"/>
            <a:ext cx="1017586" cy="369332"/>
          </a:xfrm>
          <a:prstGeom prst="rect">
            <a:avLst/>
          </a:prstGeom>
          <a:solidFill>
            <a:srgbClr val="282C34"/>
          </a:solidFill>
        </p:spPr>
        <p:txBody>
          <a:bodyPr wrap="none" rtlCol="0">
            <a:spAutoFit/>
          </a:bodyPr>
          <a:lstStyle/>
          <a:p>
            <a:r>
              <a:rPr lang="en-CA" b="1" dirty="0" smtClean="0">
                <a:solidFill>
                  <a:srgbClr val="FFFF00"/>
                </a:solidFill>
              </a:rPr>
              <a:t>views.py</a:t>
            </a:r>
            <a:endParaRPr lang="en-CA" b="1" dirty="0">
              <a:solidFill>
                <a:srgbClr val="FFFF00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4684826" y="2054256"/>
            <a:ext cx="3469486" cy="1015663"/>
          </a:xfrm>
          <a:prstGeom prst="rect">
            <a:avLst/>
          </a:prstGeom>
          <a:solidFill>
            <a:schemeClr val="tx1">
              <a:lumMod val="65000"/>
            </a:schemeClr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marL="457200" indent="-457200"/>
            <a:r>
              <a:rPr lang="en-CA" sz="2000" b="1" dirty="0" smtClean="0">
                <a:solidFill>
                  <a:schemeClr val="bg1"/>
                </a:solidFill>
              </a:rPr>
              <a:t>“</a:t>
            </a:r>
            <a:r>
              <a:rPr lang="en-CA" sz="2000" b="1" dirty="0" err="1" smtClean="0">
                <a:solidFill>
                  <a:schemeClr val="bg1"/>
                </a:solidFill>
              </a:rPr>
              <a:t>CreateView</a:t>
            </a:r>
            <a:r>
              <a:rPr lang="en-CA" sz="2000" b="1" dirty="0" smtClean="0">
                <a:solidFill>
                  <a:schemeClr val="bg1"/>
                </a:solidFill>
              </a:rPr>
              <a:t>”</a:t>
            </a:r>
          </a:p>
          <a:p>
            <a:pPr marL="457200"/>
            <a:r>
              <a:rPr lang="en-CA" sz="2000" dirty="0" smtClean="0">
                <a:solidFill>
                  <a:schemeClr val="bg1"/>
                </a:solidFill>
              </a:rPr>
              <a:t>Renders a blank form for adding new records.</a:t>
            </a:r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490358" y="2054256"/>
            <a:ext cx="2562225" cy="1181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604847" y="4064889"/>
            <a:ext cx="4733925" cy="1057275"/>
          </a:xfrm>
          <a:prstGeom prst="rect">
            <a:avLst/>
          </a:prstGeom>
          <a:noFill/>
          <a:ln w="9525">
            <a:solidFill>
              <a:srgbClr val="4D78CC"/>
            </a:solidFill>
            <a:miter lim="800000"/>
            <a:headEnd/>
            <a:tailEnd/>
          </a:ln>
        </p:spPr>
      </p:pic>
      <p:sp>
        <p:nvSpPr>
          <p:cNvPr id="11" name="TextBox 10"/>
          <p:cNvSpPr txBox="1"/>
          <p:nvPr/>
        </p:nvSpPr>
        <p:spPr>
          <a:xfrm>
            <a:off x="10212519" y="3697950"/>
            <a:ext cx="1017586" cy="369332"/>
          </a:xfrm>
          <a:prstGeom prst="rect">
            <a:avLst/>
          </a:prstGeom>
          <a:solidFill>
            <a:srgbClr val="282C34"/>
          </a:solidFill>
        </p:spPr>
        <p:txBody>
          <a:bodyPr wrap="none" rtlCol="0">
            <a:spAutoFit/>
          </a:bodyPr>
          <a:lstStyle/>
          <a:p>
            <a:r>
              <a:rPr lang="en-CA" b="1" dirty="0" smtClean="0">
                <a:solidFill>
                  <a:srgbClr val="FFFF00"/>
                </a:solidFill>
              </a:rPr>
              <a:t>views.py</a:t>
            </a:r>
            <a:endParaRPr lang="en-CA" b="1" dirty="0">
              <a:solidFill>
                <a:srgbClr val="FFFF00"/>
              </a:solidFill>
            </a:endParaRPr>
          </a:p>
        </p:txBody>
      </p:sp>
      <p:cxnSp>
        <p:nvCxnSpPr>
          <p:cNvPr id="13" name="Straight Connector 12"/>
          <p:cNvCxnSpPr/>
          <p:nvPr/>
        </p:nvCxnSpPr>
        <p:spPr>
          <a:xfrm>
            <a:off x="9111726" y="1054249"/>
            <a:ext cx="1068519" cy="0"/>
          </a:xfrm>
          <a:prstGeom prst="line">
            <a:avLst/>
          </a:prstGeom>
          <a:ln w="381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9111726" y="4324574"/>
            <a:ext cx="1068519" cy="0"/>
          </a:xfrm>
          <a:prstGeom prst="line">
            <a:avLst/>
          </a:prstGeom>
          <a:ln w="381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4514497" y="5218377"/>
            <a:ext cx="3469486" cy="1323439"/>
          </a:xfrm>
          <a:prstGeom prst="rect">
            <a:avLst/>
          </a:prstGeom>
          <a:solidFill>
            <a:schemeClr val="tx1">
              <a:lumMod val="65000"/>
            </a:schemeClr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marL="457200" indent="-457200"/>
            <a:r>
              <a:rPr lang="en-CA" sz="2000" b="1" dirty="0" smtClean="0">
                <a:solidFill>
                  <a:schemeClr val="bg1"/>
                </a:solidFill>
              </a:rPr>
              <a:t>“</a:t>
            </a:r>
            <a:r>
              <a:rPr lang="en-CA" sz="2000" b="1" dirty="0" err="1" smtClean="0">
                <a:solidFill>
                  <a:schemeClr val="bg1"/>
                </a:solidFill>
              </a:rPr>
              <a:t>UpdateView</a:t>
            </a:r>
            <a:r>
              <a:rPr lang="en-CA" sz="2000" b="1" dirty="0" smtClean="0">
                <a:solidFill>
                  <a:schemeClr val="bg1"/>
                </a:solidFill>
              </a:rPr>
              <a:t>”</a:t>
            </a:r>
          </a:p>
          <a:p>
            <a:pPr marL="457200"/>
            <a:r>
              <a:rPr lang="en-CA" sz="2000" dirty="0" smtClean="0">
                <a:solidFill>
                  <a:schemeClr val="bg1"/>
                </a:solidFill>
              </a:rPr>
              <a:t>Renders a form populated with an existing record for editing.</a:t>
            </a:r>
          </a:p>
        </p:txBody>
      </p:sp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8490358" y="5233360"/>
            <a:ext cx="2476500" cy="116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3905026" y="306461"/>
            <a:ext cx="7982174" cy="6341765"/>
          </a:xfrm>
          <a:prstGeom prst="rect">
            <a:avLst/>
          </a:prstGeom>
          <a:solidFill>
            <a:srgbClr val="00206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r"/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2612" y="788550"/>
            <a:ext cx="3634076" cy="5606860"/>
          </a:xfrm>
          <a:prstGeom prst="rect">
            <a:avLst/>
          </a:prstGeom>
          <a:noFill/>
          <a:ln w="9525">
            <a:solidFill>
              <a:srgbClr val="4D78CC"/>
            </a:solidFill>
            <a:miter lim="800000"/>
            <a:headEnd/>
            <a:tailEnd/>
          </a:ln>
        </p:spPr>
      </p:pic>
      <p:sp>
        <p:nvSpPr>
          <p:cNvPr id="40" name="Rectangle 39"/>
          <p:cNvSpPr/>
          <p:nvPr/>
        </p:nvSpPr>
        <p:spPr>
          <a:xfrm>
            <a:off x="570157" y="5777635"/>
            <a:ext cx="1366222" cy="619133"/>
          </a:xfrm>
          <a:prstGeom prst="rect">
            <a:avLst/>
          </a:prstGeom>
          <a:noFill/>
          <a:ln w="381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604847" y="788550"/>
            <a:ext cx="4905375" cy="1171575"/>
          </a:xfrm>
          <a:prstGeom prst="rect">
            <a:avLst/>
          </a:prstGeom>
          <a:noFill/>
          <a:ln w="12700">
            <a:solidFill>
              <a:srgbClr val="4D78CC"/>
            </a:solidFill>
            <a:miter lim="800000"/>
            <a:headEnd/>
            <a:tailEnd/>
          </a:ln>
        </p:spPr>
      </p:pic>
      <p:sp>
        <p:nvSpPr>
          <p:cNvPr id="39" name="TextBox 38"/>
          <p:cNvSpPr txBox="1"/>
          <p:nvPr/>
        </p:nvSpPr>
        <p:spPr>
          <a:xfrm>
            <a:off x="10212519" y="539336"/>
            <a:ext cx="1017586" cy="369332"/>
          </a:xfrm>
          <a:prstGeom prst="rect">
            <a:avLst/>
          </a:prstGeom>
          <a:solidFill>
            <a:srgbClr val="282C34"/>
          </a:solidFill>
        </p:spPr>
        <p:txBody>
          <a:bodyPr wrap="none" rtlCol="0">
            <a:spAutoFit/>
          </a:bodyPr>
          <a:lstStyle/>
          <a:p>
            <a:r>
              <a:rPr lang="en-CA" b="1" dirty="0" smtClean="0">
                <a:solidFill>
                  <a:srgbClr val="FFFF00"/>
                </a:solidFill>
              </a:rPr>
              <a:t>views.py</a:t>
            </a:r>
            <a:endParaRPr lang="en-CA" b="1" dirty="0">
              <a:solidFill>
                <a:srgbClr val="FFFF00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4211474" y="2205318"/>
            <a:ext cx="7374512" cy="3170099"/>
          </a:xfrm>
          <a:prstGeom prst="rect">
            <a:avLst/>
          </a:prstGeom>
          <a:solidFill>
            <a:schemeClr val="tx1">
              <a:lumMod val="65000"/>
            </a:schemeClr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marL="457200" indent="-457200"/>
            <a:r>
              <a:rPr lang="en-CA" sz="2000" b="1" dirty="0" err="1" smtClean="0">
                <a:solidFill>
                  <a:schemeClr val="bg1"/>
                </a:solidFill>
              </a:rPr>
              <a:t>success_url</a:t>
            </a:r>
            <a:r>
              <a:rPr lang="en-CA" sz="2000" dirty="0" smtClean="0">
                <a:solidFill>
                  <a:schemeClr val="bg1"/>
                </a:solidFill>
              </a:rPr>
              <a:t> – specifies which </a:t>
            </a:r>
            <a:r>
              <a:rPr lang="en-CA" sz="2000" b="1" u="sng" dirty="0" smtClean="0">
                <a:solidFill>
                  <a:schemeClr val="bg1"/>
                </a:solidFill>
              </a:rPr>
              <a:t>URL name </a:t>
            </a:r>
            <a:r>
              <a:rPr lang="en-CA" sz="2000" dirty="0" smtClean="0">
                <a:solidFill>
                  <a:schemeClr val="bg1"/>
                </a:solidFill>
              </a:rPr>
              <a:t>to return after ‘submit’.  The URL name is a Named URL Pattern which is specified in urls.py.  This creates a DRY mechanism (Don’t Repeat Yourself) for referencing a URL which is useful in simplifying the code and helps prevent errors when PATH values are changed.</a:t>
            </a:r>
          </a:p>
          <a:p>
            <a:pPr marL="457200" indent="-457200"/>
            <a:endParaRPr lang="en-CA" sz="2000" dirty="0" smtClean="0">
              <a:solidFill>
                <a:schemeClr val="bg1"/>
              </a:solidFill>
            </a:endParaRPr>
          </a:p>
          <a:p>
            <a:pPr marL="457200" indent="-457200"/>
            <a:r>
              <a:rPr lang="en-CA" sz="2000" b="1" dirty="0" smtClean="0">
                <a:solidFill>
                  <a:schemeClr val="bg1"/>
                </a:solidFill>
              </a:rPr>
              <a:t>‘</a:t>
            </a:r>
            <a:r>
              <a:rPr lang="en-CA" sz="2000" b="1" dirty="0" err="1" smtClean="0">
                <a:solidFill>
                  <a:schemeClr val="bg1"/>
                </a:solidFill>
              </a:rPr>
              <a:t>autos:all</a:t>
            </a:r>
            <a:r>
              <a:rPr lang="en-CA" sz="2000" b="1" dirty="0" smtClean="0">
                <a:solidFill>
                  <a:schemeClr val="bg1"/>
                </a:solidFill>
              </a:rPr>
              <a:t>’ </a:t>
            </a:r>
            <a:r>
              <a:rPr lang="en-CA" sz="2000" dirty="0" smtClean="0">
                <a:solidFill>
                  <a:schemeClr val="bg1"/>
                </a:solidFill>
              </a:rPr>
              <a:t>– This reference includes two elements (</a:t>
            </a:r>
            <a:r>
              <a:rPr lang="en-CA" sz="2000" dirty="0" err="1" smtClean="0">
                <a:solidFill>
                  <a:schemeClr val="bg1"/>
                </a:solidFill>
              </a:rPr>
              <a:t>i</a:t>
            </a:r>
            <a:r>
              <a:rPr lang="en-CA" sz="2000" dirty="0" smtClean="0">
                <a:solidFill>
                  <a:schemeClr val="bg1"/>
                </a:solidFill>
              </a:rPr>
              <a:t>) application namespace (autos) and (ii) the URL Name (all).  The application namespace helps distinguish conflicting URL Names from different applications.</a:t>
            </a:r>
            <a:endParaRPr lang="en-CA" sz="2000" dirty="0">
              <a:solidFill>
                <a:schemeClr val="bg1"/>
              </a:solidFill>
            </a:endParaRPr>
          </a:p>
        </p:txBody>
      </p:sp>
      <p:cxnSp>
        <p:nvCxnSpPr>
          <p:cNvPr id="10" name="Straight Connector 9"/>
          <p:cNvCxnSpPr/>
          <p:nvPr/>
        </p:nvCxnSpPr>
        <p:spPr>
          <a:xfrm>
            <a:off x="8702935" y="1861074"/>
            <a:ext cx="1068519" cy="0"/>
          </a:xfrm>
          <a:prstGeom prst="line">
            <a:avLst/>
          </a:prstGeom>
          <a:ln w="381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368376" y="5668275"/>
            <a:ext cx="7000875" cy="771525"/>
          </a:xfrm>
          <a:prstGeom prst="rect">
            <a:avLst/>
          </a:prstGeom>
          <a:noFill/>
          <a:ln w="9525">
            <a:solidFill>
              <a:srgbClr val="4D78CC"/>
            </a:solidFill>
            <a:miter lim="800000"/>
            <a:headEnd/>
            <a:tailEnd/>
          </a:ln>
        </p:spPr>
      </p:pic>
      <p:sp>
        <p:nvSpPr>
          <p:cNvPr id="13" name="TextBox 12"/>
          <p:cNvSpPr txBox="1"/>
          <p:nvPr/>
        </p:nvSpPr>
        <p:spPr>
          <a:xfrm>
            <a:off x="10812997" y="5451335"/>
            <a:ext cx="856709" cy="369332"/>
          </a:xfrm>
          <a:prstGeom prst="rect">
            <a:avLst/>
          </a:prstGeom>
          <a:solidFill>
            <a:srgbClr val="282C34"/>
          </a:solidFill>
        </p:spPr>
        <p:txBody>
          <a:bodyPr wrap="none" rtlCol="0">
            <a:spAutoFit/>
          </a:bodyPr>
          <a:lstStyle/>
          <a:p>
            <a:r>
              <a:rPr lang="en-CA" b="1" dirty="0" smtClean="0">
                <a:solidFill>
                  <a:srgbClr val="FFFF00"/>
                </a:solidFill>
              </a:rPr>
              <a:t>Urls.py</a:t>
            </a:r>
            <a:endParaRPr lang="en-CA" b="1" dirty="0">
              <a:solidFill>
                <a:srgbClr val="FFFF00"/>
              </a:solidFill>
            </a:endParaRPr>
          </a:p>
        </p:txBody>
      </p:sp>
      <p:cxnSp>
        <p:nvCxnSpPr>
          <p:cNvPr id="14" name="Straight Connector 13"/>
          <p:cNvCxnSpPr/>
          <p:nvPr/>
        </p:nvCxnSpPr>
        <p:spPr>
          <a:xfrm>
            <a:off x="8061058" y="6174890"/>
            <a:ext cx="1068519" cy="0"/>
          </a:xfrm>
          <a:prstGeom prst="line">
            <a:avLst/>
          </a:prstGeom>
          <a:ln w="381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29AF8C"/>
      </a:accent1>
      <a:accent2>
        <a:srgbClr val="97BE49"/>
      </a:accent2>
      <a:accent3>
        <a:srgbClr val="3D9CCC"/>
      </a:accent3>
      <a:accent4>
        <a:srgbClr val="7C60C6"/>
      </a:accent4>
      <a:accent5>
        <a:srgbClr val="C9492C"/>
      </a:accent5>
      <a:accent6>
        <a:srgbClr val="D58C2E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3E4F19A7-A959-40BB-972C-4880BAF8EB09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729</TotalTime>
  <Words>257</Words>
  <Application>Microsoft Macintosh PowerPoint</Application>
  <PresentationFormat>Widescreen</PresentationFormat>
  <Paragraphs>70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15.0028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Dynamic Web Content</dc:title>
  <dc:creator>Severance, Charles</dc:creator>
  <cp:lastModifiedBy>Microsoft Office User</cp:lastModifiedBy>
  <cp:revision>67</cp:revision>
  <dcterms:created xsi:type="dcterms:W3CDTF">2019-01-19T02:12:54Z</dcterms:created>
  <dcterms:modified xsi:type="dcterms:W3CDTF">2021-02-26T18:58:40Z</dcterms:modified>
</cp:coreProperties>
</file>