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sldIdLst>
    <p:sldId id="258" r:id="rId2"/>
    <p:sldId id="337" r:id="rId3"/>
    <p:sldId id="324" r:id="rId4"/>
    <p:sldId id="335" r:id="rId5"/>
    <p:sldId id="321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6" r:id="rId14"/>
    <p:sldId id="338" r:id="rId15"/>
    <p:sldId id="339" r:id="rId16"/>
    <p:sldId id="340" r:id="rId17"/>
    <p:sldId id="341" r:id="rId18"/>
    <p:sldId id="342" r:id="rId19"/>
    <p:sldId id="343" r:id="rId20"/>
    <p:sldId id="332" r:id="rId21"/>
    <p:sldId id="27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0FF"/>
    <a:srgbClr val="4372C4"/>
    <a:srgbClr val="00FDFF"/>
    <a:srgbClr val="D7AC08"/>
    <a:srgbClr val="00FF00"/>
    <a:srgbClr val="05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88"/>
    <p:restoredTop sz="94586"/>
  </p:normalViewPr>
  <p:slideViewPr>
    <p:cSldViewPr snapToGrid="0" snapToObjects="1">
      <p:cViewPr varScale="1">
        <p:scale>
          <a:sx n="81" d="100"/>
          <a:sy n="81" d="100"/>
        </p:scale>
        <p:origin x="19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B56FC-7D2E-F343-9D09-0D14B00AA564}" type="datetimeFigureOut">
              <a:rPr lang="en-US" smtClean="0"/>
              <a:t>7/8/23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D6606-78EC-E24C-A3B3-B3666C6F4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47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x-none" altLang="x-none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fld id="{6FF31ED5-7C20-294A-98B2-1C5CE6453DA8}" type="slidenum">
              <a:rPr lang="en-US" altLang="x-none" sz="1200"/>
              <a:pPr/>
              <a:t>3</a:t>
            </a:fld>
            <a:endParaRPr lang="en-US" altLang="x-none" sz="1200"/>
          </a:p>
        </p:txBody>
      </p:sp>
    </p:spTree>
    <p:extLst>
      <p:ext uri="{BB962C8B-B14F-4D97-AF65-F5344CB8AC3E}">
        <p14:creationId xmlns:p14="http://schemas.microsoft.com/office/powerpoint/2010/main" val="1956785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Shape 3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919014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6" name="Shape 4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37743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72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D7AC0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20EB187-900F-4AF5-813B-101456D9F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7349" y="1200152"/>
            <a:ext cx="6897171" cy="4457696"/>
          </a:xfrm>
        </p:spPr>
        <p:txBody>
          <a:bodyPr anchor="ctr">
            <a:normAutofit/>
          </a:bodyPr>
          <a:lstStyle/>
          <a:p>
            <a:pPr algn="l"/>
            <a:r>
              <a:rPr lang="en-US" sz="8000"/>
              <a:t>Simple Django Models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9963" y="1200152"/>
            <a:ext cx="2816535" cy="4457696"/>
          </a:xfrm>
        </p:spPr>
        <p:txBody>
          <a:bodyPr anchor="ctr">
            <a:normAutofit/>
          </a:bodyPr>
          <a:lstStyle/>
          <a:p>
            <a:pPr algn="r"/>
            <a:r>
              <a:rPr lang="en-US" sz="2800">
                <a:solidFill>
                  <a:srgbClr val="FFFFFF"/>
                </a:solidFill>
              </a:rPr>
              <a:t>Charles Severance</a:t>
            </a:r>
          </a:p>
          <a:p>
            <a:pPr algn="r"/>
            <a:r>
              <a:rPr lang="en-US" sz="2800">
                <a:solidFill>
                  <a:srgbClr val="FFFFFF"/>
                </a:solidFill>
              </a:rPr>
              <a:t>www.dj4e.com</a:t>
            </a:r>
          </a:p>
          <a:p>
            <a:pPr algn="r"/>
            <a:endParaRPr lang="en-US" sz="2800">
              <a:solidFill>
                <a:srgbClr val="FFFFFF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24D17C8-E9C2-48A4-AA36-D7048A6CCC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286000"/>
            <a:ext cx="0" cy="22860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6" descr="CCb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754" y="5638800"/>
            <a:ext cx="11064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8135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a Record</a:t>
            </a:r>
          </a:p>
        </p:txBody>
      </p:sp>
      <p:sp>
        <p:nvSpPr>
          <p:cNvPr id="3" name="Shape 382"/>
          <p:cNvSpPr txBox="1"/>
          <p:nvPr/>
        </p:nvSpPr>
        <p:spPr>
          <a:xfrm>
            <a:off x="206957" y="5284784"/>
            <a:ext cx="11799224" cy="55237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7F00"/>
              </a:buClr>
              <a:buSzPct val="25000"/>
            </a:pPr>
            <a:r>
              <a:rPr lang="en" sz="2667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INSERT INTO </a:t>
            </a:r>
            <a:r>
              <a:rPr lang="en" sz="2667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Users</a:t>
            </a:r>
            <a:r>
              <a:rPr lang="en" sz="26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(name, email) </a:t>
            </a:r>
            <a:r>
              <a:rPr lang="en" sz="2667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VALUES</a:t>
            </a:r>
            <a:r>
              <a:rPr lang="en" sz="26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('Kristin', '</a:t>
            </a:r>
            <a:r>
              <a:rPr lang="en" sz="2667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kf@umich.edu</a:t>
            </a:r>
            <a:r>
              <a:rPr lang="en" sz="26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sp>
        <p:nvSpPr>
          <p:cNvPr id="4" name="Rectangle 3"/>
          <p:cNvSpPr/>
          <p:nvPr/>
        </p:nvSpPr>
        <p:spPr>
          <a:xfrm>
            <a:off x="513307" y="6173271"/>
            <a:ext cx="5593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/csev/dj4e-samples/tree/master/users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57488" y="1690688"/>
            <a:ext cx="707757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$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cd ~/dj4e-samples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$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python3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manage.py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shell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from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users.models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import User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u = User(name='Kristen', email='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kf@umich.edu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')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u.save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print(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u.id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1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print(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u.email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kf@umich.edu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&gt;&gt;&gt;</a:t>
            </a:r>
          </a:p>
        </p:txBody>
      </p:sp>
    </p:spTree>
    <p:extLst>
      <p:ext uri="{BB962C8B-B14F-4D97-AF65-F5344CB8AC3E}">
        <p14:creationId xmlns:p14="http://schemas.microsoft.com/office/powerpoint/2010/main" val="920845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</a:t>
            </a:r>
            <a:r>
              <a:rPr lang="mr-IN" dirty="0"/>
              <a:t>…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13307" y="2005786"/>
            <a:ext cx="878205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latin typeface="Courier" charset="0"/>
                <a:ea typeface="Courier" charset="0"/>
                <a:cs typeface="Courier" charset="0"/>
              </a:rPr>
              <a:t>    &gt;&gt;&gt; </a:t>
            </a:r>
            <a:r>
              <a:rPr lang="pl-PL" b="1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from </a:t>
            </a:r>
            <a:r>
              <a:rPr lang="pl-PL" b="1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django.db</a:t>
            </a:r>
            <a:r>
              <a:rPr lang="pl-PL" b="1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import </a:t>
            </a:r>
            <a:r>
              <a:rPr lang="pl-PL" b="1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connection</a:t>
            </a:r>
            <a:endParaRPr lang="pl-PL" b="1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pl-PL" b="1" dirty="0">
                <a:latin typeface="Courier" charset="0"/>
                <a:ea typeface="Courier" charset="0"/>
                <a:cs typeface="Courier" charset="0"/>
              </a:rPr>
              <a:t>    &gt;&gt;&gt; </a:t>
            </a:r>
            <a:r>
              <a:rPr lang="pl-PL" b="1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print</a:t>
            </a:r>
            <a:r>
              <a:rPr lang="pl-PL" b="1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pl-PL" b="1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connection.queries</a:t>
            </a:r>
            <a:r>
              <a:rPr lang="pl-PL" b="1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pl-PL" b="1" dirty="0">
                <a:latin typeface="Courier" charset="0"/>
                <a:ea typeface="Courier" charset="0"/>
                <a:cs typeface="Courier" charset="0"/>
              </a:rPr>
              <a:t>    [</a:t>
            </a:r>
          </a:p>
          <a:p>
            <a:r>
              <a:rPr lang="pl-PL" b="1" dirty="0">
                <a:latin typeface="Courier" charset="0"/>
                <a:ea typeface="Courier" charset="0"/>
                <a:cs typeface="Courier" charset="0"/>
              </a:rPr>
              <a:t>    {'</a:t>
            </a:r>
            <a:r>
              <a:rPr lang="pl-PL" b="1" dirty="0" err="1">
                <a:latin typeface="Courier" charset="0"/>
                <a:ea typeface="Courier" charset="0"/>
                <a:cs typeface="Courier" charset="0"/>
              </a:rPr>
              <a:t>sql</a:t>
            </a:r>
            <a:r>
              <a:rPr lang="pl-PL" b="1" dirty="0">
                <a:latin typeface="Courier" charset="0"/>
                <a:ea typeface="Courier" charset="0"/>
                <a:cs typeface="Courier" charset="0"/>
              </a:rPr>
              <a:t>': 'BEGIN', '</a:t>
            </a:r>
            <a:r>
              <a:rPr lang="pl-PL" b="1" dirty="0" err="1">
                <a:latin typeface="Courier" charset="0"/>
                <a:ea typeface="Courier" charset="0"/>
                <a:cs typeface="Courier" charset="0"/>
              </a:rPr>
              <a:t>time</a:t>
            </a:r>
            <a:r>
              <a:rPr lang="pl-PL" b="1" dirty="0">
                <a:latin typeface="Courier" charset="0"/>
                <a:ea typeface="Courier" charset="0"/>
                <a:cs typeface="Courier" charset="0"/>
              </a:rPr>
              <a:t>': '0.000'}, </a:t>
            </a:r>
          </a:p>
          <a:p>
            <a:r>
              <a:rPr lang="pl-PL" b="1" dirty="0">
                <a:latin typeface="Courier" charset="0"/>
                <a:ea typeface="Courier" charset="0"/>
                <a:cs typeface="Courier" charset="0"/>
              </a:rPr>
              <a:t>    {'</a:t>
            </a:r>
            <a:r>
              <a:rPr lang="pl-PL" b="1" dirty="0" err="1">
                <a:latin typeface="Courier" charset="0"/>
                <a:ea typeface="Courier" charset="0"/>
                <a:cs typeface="Courier" charset="0"/>
              </a:rPr>
              <a:t>sql</a:t>
            </a:r>
            <a:r>
              <a:rPr lang="pl-PL" b="1" dirty="0">
                <a:latin typeface="Courier" charset="0"/>
                <a:ea typeface="Courier" charset="0"/>
                <a:cs typeface="Courier" charset="0"/>
              </a:rPr>
              <a:t>': 'INSERT INTO "</a:t>
            </a:r>
            <a:r>
              <a:rPr lang="pl-PL" b="1" dirty="0" err="1">
                <a:latin typeface="Courier" charset="0"/>
                <a:ea typeface="Courier" charset="0"/>
                <a:cs typeface="Courier" charset="0"/>
              </a:rPr>
              <a:t>users_user</a:t>
            </a:r>
            <a:r>
              <a:rPr lang="pl-PL" b="1" dirty="0">
                <a:latin typeface="Courier" charset="0"/>
                <a:ea typeface="Courier" charset="0"/>
                <a:cs typeface="Courier" charset="0"/>
              </a:rPr>
              <a:t>" ("</a:t>
            </a:r>
            <a:r>
              <a:rPr lang="pl-PL" b="1" dirty="0" err="1">
                <a:latin typeface="Courier" charset="0"/>
                <a:ea typeface="Courier" charset="0"/>
                <a:cs typeface="Courier" charset="0"/>
              </a:rPr>
              <a:t>name</a:t>
            </a:r>
            <a:r>
              <a:rPr lang="pl-PL" b="1" dirty="0">
                <a:latin typeface="Courier" charset="0"/>
                <a:ea typeface="Courier" charset="0"/>
                <a:cs typeface="Courier" charset="0"/>
              </a:rPr>
              <a:t>", "email") </a:t>
            </a:r>
          </a:p>
          <a:p>
            <a:r>
              <a:rPr lang="pl-PL" b="1" dirty="0">
                <a:latin typeface="Courier" charset="0"/>
                <a:ea typeface="Courier" charset="0"/>
                <a:cs typeface="Courier" charset="0"/>
              </a:rPr>
              <a:t>             VALUES (\'</a:t>
            </a:r>
            <a:r>
              <a:rPr lang="pl-PL" b="1" dirty="0" err="1">
                <a:latin typeface="Courier" charset="0"/>
                <a:ea typeface="Courier" charset="0"/>
                <a:cs typeface="Courier" charset="0"/>
              </a:rPr>
              <a:t>Kristen</a:t>
            </a:r>
            <a:r>
              <a:rPr lang="pl-PL" b="1" dirty="0">
                <a:latin typeface="Courier" charset="0"/>
                <a:ea typeface="Courier" charset="0"/>
                <a:cs typeface="Courier" charset="0"/>
              </a:rPr>
              <a:t>\', \'</a:t>
            </a:r>
            <a:r>
              <a:rPr lang="pl-PL" b="1" dirty="0" err="1">
                <a:latin typeface="Courier" charset="0"/>
                <a:ea typeface="Courier" charset="0"/>
                <a:cs typeface="Courier" charset="0"/>
              </a:rPr>
              <a:t>kf@umich.edu</a:t>
            </a:r>
            <a:r>
              <a:rPr lang="pl-PL" b="1" dirty="0">
                <a:latin typeface="Courier" charset="0"/>
                <a:ea typeface="Courier" charset="0"/>
                <a:cs typeface="Courier" charset="0"/>
              </a:rPr>
              <a:t>\')',</a:t>
            </a:r>
          </a:p>
          <a:p>
            <a:r>
              <a:rPr lang="pl-PL" b="1" dirty="0">
                <a:latin typeface="Courier" charset="0"/>
                <a:ea typeface="Courier" charset="0"/>
                <a:cs typeface="Courier" charset="0"/>
              </a:rPr>
              <a:t>        '</a:t>
            </a:r>
            <a:r>
              <a:rPr lang="pl-PL" b="1" dirty="0" err="1">
                <a:latin typeface="Courier" charset="0"/>
                <a:ea typeface="Courier" charset="0"/>
                <a:cs typeface="Courier" charset="0"/>
              </a:rPr>
              <a:t>time</a:t>
            </a:r>
            <a:r>
              <a:rPr lang="pl-PL" b="1" dirty="0">
                <a:latin typeface="Courier" charset="0"/>
                <a:ea typeface="Courier" charset="0"/>
                <a:cs typeface="Courier" charset="0"/>
              </a:rPr>
              <a:t>': '0.002'}</a:t>
            </a:r>
          </a:p>
          <a:p>
            <a:r>
              <a:rPr lang="pl-PL" b="1" dirty="0">
                <a:latin typeface="Courier" charset="0"/>
                <a:ea typeface="Courier" charset="0"/>
                <a:cs typeface="Courier" charset="0"/>
              </a:rPr>
              <a:t>    ]</a:t>
            </a:r>
          </a:p>
          <a:p>
            <a:r>
              <a:rPr lang="pl-PL" b="1" dirty="0">
                <a:latin typeface="Courier" charset="0"/>
                <a:ea typeface="Courier" charset="0"/>
                <a:cs typeface="Courier" charset="0"/>
              </a:rPr>
              <a:t>    &gt;&gt;&gt;</a:t>
            </a:r>
            <a:endParaRPr lang="pl-PL" b="1" dirty="0">
              <a:effectLst/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3307" y="6173271"/>
            <a:ext cx="5593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/csev/dj4e-samples/tree/master/users</a:t>
            </a:r>
          </a:p>
        </p:txBody>
      </p:sp>
      <p:sp>
        <p:nvSpPr>
          <p:cNvPr id="5" name="Shape 382"/>
          <p:cNvSpPr txBox="1"/>
          <p:nvPr/>
        </p:nvSpPr>
        <p:spPr>
          <a:xfrm>
            <a:off x="206957" y="5041897"/>
            <a:ext cx="11799224" cy="55237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7F00"/>
              </a:buClr>
              <a:buSzPct val="25000"/>
            </a:pPr>
            <a:r>
              <a:rPr lang="en" sz="2667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INSERT INTO </a:t>
            </a:r>
            <a:r>
              <a:rPr lang="en" sz="2667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Users</a:t>
            </a:r>
            <a:r>
              <a:rPr lang="en" sz="26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(name, email) </a:t>
            </a:r>
            <a:r>
              <a:rPr lang="en" sz="2667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VALUES</a:t>
            </a:r>
            <a:r>
              <a:rPr lang="en" sz="26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('Kristin', '</a:t>
            </a:r>
            <a:r>
              <a:rPr lang="en" sz="2667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kf@umich.edu</a:t>
            </a:r>
            <a:r>
              <a:rPr lang="en" sz="26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</p:spTree>
    <p:extLst>
      <p:ext uri="{BB962C8B-B14F-4D97-AF65-F5344CB8AC3E}">
        <p14:creationId xmlns:p14="http://schemas.microsoft.com/office/powerpoint/2010/main" val="85789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CRUD in the ORM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85874" y="1828801"/>
            <a:ext cx="1034129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u = User(name='Sally', email='a2@umich.edu')</a:t>
            </a:r>
          </a:p>
          <a:p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u.save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()</a:t>
            </a:r>
          </a:p>
          <a:p>
            <a:endParaRPr lang="en-US" sz="20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User.objects.values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()</a:t>
            </a:r>
          </a:p>
          <a:p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User.objects.filter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(email='</a:t>
            </a:r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csev@umich.edu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').values()</a:t>
            </a:r>
          </a:p>
          <a:p>
            <a:endParaRPr lang="en-US" sz="20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User.objects.filter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(email='</a:t>
            </a:r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ted@umich.edu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').delete()</a:t>
            </a:r>
          </a:p>
          <a:p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User.objects.values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()</a:t>
            </a:r>
          </a:p>
          <a:p>
            <a:endParaRPr lang="en-US" sz="20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User.objects.filter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(email='</a:t>
            </a:r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csev@umich.edu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').update(name='Charles')</a:t>
            </a:r>
          </a:p>
          <a:p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User.objects.values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()</a:t>
            </a:r>
          </a:p>
          <a:p>
            <a:endParaRPr lang="en-US" sz="20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User.objects.values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().</a:t>
            </a:r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order_by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('email')</a:t>
            </a:r>
          </a:p>
          <a:p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User.objects.values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().</a:t>
            </a:r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order_by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('-name')</a:t>
            </a:r>
          </a:p>
          <a:p>
            <a:endParaRPr lang="en-US" sz="2000" b="1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933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Field Types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38157" y="1716089"/>
            <a:ext cx="3190875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AutoField</a:t>
            </a:r>
            <a:endParaRPr lang="en-US" dirty="0"/>
          </a:p>
          <a:p>
            <a:r>
              <a:rPr lang="en-US" dirty="0" err="1"/>
              <a:t>BigAutoField</a:t>
            </a:r>
            <a:endParaRPr lang="en-US" dirty="0"/>
          </a:p>
          <a:p>
            <a:r>
              <a:rPr lang="en-US" dirty="0" err="1"/>
              <a:t>BigIntegerField</a:t>
            </a:r>
            <a:endParaRPr lang="en-US" dirty="0"/>
          </a:p>
          <a:p>
            <a:r>
              <a:rPr lang="en-US" dirty="0" err="1"/>
              <a:t>BinaryField</a:t>
            </a:r>
            <a:endParaRPr lang="en-US" dirty="0"/>
          </a:p>
          <a:p>
            <a:r>
              <a:rPr lang="en-US" dirty="0" err="1"/>
              <a:t>BooleanField</a:t>
            </a:r>
            <a:endParaRPr lang="en-US" dirty="0"/>
          </a:p>
          <a:p>
            <a:r>
              <a:rPr lang="en-US" dirty="0" err="1"/>
              <a:t>CharField</a:t>
            </a:r>
            <a:endParaRPr lang="en-US" dirty="0"/>
          </a:p>
          <a:p>
            <a:r>
              <a:rPr lang="en-US" dirty="0" err="1"/>
              <a:t>DateField</a:t>
            </a:r>
            <a:endParaRPr lang="en-US" dirty="0"/>
          </a:p>
          <a:p>
            <a:r>
              <a:rPr lang="en-US" dirty="0" err="1"/>
              <a:t>DateTimeField</a:t>
            </a:r>
            <a:endParaRPr lang="en-US" dirty="0"/>
          </a:p>
          <a:p>
            <a:r>
              <a:rPr lang="en-US" dirty="0" err="1"/>
              <a:t>DecimalField</a:t>
            </a:r>
            <a:endParaRPr lang="en-US" dirty="0"/>
          </a:p>
          <a:p>
            <a:r>
              <a:rPr lang="en-US" dirty="0" err="1"/>
              <a:t>DurationField</a:t>
            </a:r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729032" y="1716089"/>
            <a:ext cx="3529013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EmailField</a:t>
            </a:r>
            <a:endParaRPr lang="en-US" dirty="0"/>
          </a:p>
          <a:p>
            <a:r>
              <a:rPr lang="en-US" dirty="0" err="1"/>
              <a:t>FileField</a:t>
            </a:r>
            <a:endParaRPr lang="en-US" dirty="0"/>
          </a:p>
          <a:p>
            <a:r>
              <a:rPr lang="en-US" dirty="0" err="1"/>
              <a:t>FilePathField</a:t>
            </a:r>
            <a:endParaRPr lang="en-US" dirty="0"/>
          </a:p>
          <a:p>
            <a:r>
              <a:rPr lang="en-US" dirty="0" err="1"/>
              <a:t>FloatField</a:t>
            </a:r>
            <a:endParaRPr lang="en-US" dirty="0"/>
          </a:p>
          <a:p>
            <a:r>
              <a:rPr lang="en-US" dirty="0" err="1"/>
              <a:t>ImageField</a:t>
            </a:r>
            <a:endParaRPr lang="en-US" dirty="0"/>
          </a:p>
          <a:p>
            <a:r>
              <a:rPr lang="en-US" dirty="0" err="1"/>
              <a:t>IntegerField</a:t>
            </a:r>
            <a:endParaRPr lang="en-US" dirty="0"/>
          </a:p>
          <a:p>
            <a:r>
              <a:rPr lang="en-US" dirty="0" err="1"/>
              <a:t>GenericIPAddressField</a:t>
            </a:r>
            <a:endParaRPr lang="en-US" dirty="0"/>
          </a:p>
          <a:p>
            <a:r>
              <a:rPr lang="en-US" dirty="0" err="1"/>
              <a:t>NullBooleanField</a:t>
            </a:r>
            <a:endParaRPr lang="en-US" dirty="0"/>
          </a:p>
          <a:p>
            <a:r>
              <a:rPr lang="en-US" dirty="0" err="1"/>
              <a:t>PositiveIntegerField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060286" y="5640389"/>
            <a:ext cx="67812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docs.djangoproject.com</a:t>
            </a:r>
            <a:r>
              <a:rPr lang="en-US" dirty="0"/>
              <a:t>/</a:t>
            </a:r>
            <a:r>
              <a:rPr lang="en-US" dirty="0" err="1"/>
              <a:t>en</a:t>
            </a:r>
            <a:r>
              <a:rPr lang="en-US" dirty="0"/>
              <a:t>/4.2/ref/models/fields/#field-types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7450926" y="1716089"/>
            <a:ext cx="4329112" cy="38988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PositiveSmallIntegerField</a:t>
            </a:r>
            <a:endParaRPr lang="en-US" dirty="0"/>
          </a:p>
          <a:p>
            <a:r>
              <a:rPr lang="en-US" dirty="0" err="1"/>
              <a:t>SlugField</a:t>
            </a:r>
            <a:endParaRPr lang="en-US" dirty="0"/>
          </a:p>
          <a:p>
            <a:r>
              <a:rPr lang="en-US" dirty="0" err="1"/>
              <a:t>SmallIntegerField</a:t>
            </a:r>
            <a:endParaRPr lang="en-US" dirty="0"/>
          </a:p>
          <a:p>
            <a:r>
              <a:rPr lang="en-US" dirty="0" err="1"/>
              <a:t>TextFIeld</a:t>
            </a:r>
            <a:endParaRPr lang="en-US" dirty="0"/>
          </a:p>
          <a:p>
            <a:r>
              <a:rPr lang="en-US" dirty="0" err="1"/>
              <a:t>TimeField</a:t>
            </a:r>
            <a:endParaRPr lang="en-US" dirty="0"/>
          </a:p>
          <a:p>
            <a:r>
              <a:rPr lang="en-US" dirty="0" err="1"/>
              <a:t>URLField</a:t>
            </a:r>
            <a:endParaRPr lang="en-US" dirty="0"/>
          </a:p>
          <a:p>
            <a:r>
              <a:rPr lang="en-US" dirty="0" err="1">
                <a:solidFill>
                  <a:srgbClr val="FFFF00"/>
                </a:solidFill>
              </a:rPr>
              <a:t>ForeignKey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err="1">
                <a:solidFill>
                  <a:srgbClr val="FFFF00"/>
                </a:solidFill>
              </a:rPr>
              <a:t>ManyToManyField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err="1">
                <a:solidFill>
                  <a:srgbClr val="FFFF00"/>
                </a:solidFill>
              </a:rPr>
              <a:t>OneToOneField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719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Models, Migrations, and Database Tables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464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Migrations: From Model to Database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>
                <a:solidFill>
                  <a:srgbClr val="FFFF00"/>
                </a:solidFill>
              </a:rPr>
              <a:t>makemigrations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command reads all the </a:t>
            </a:r>
            <a:r>
              <a:rPr lang="en-US" dirty="0" err="1">
                <a:solidFill>
                  <a:srgbClr val="FFFF00"/>
                </a:solidFill>
              </a:rPr>
              <a:t>models.py</a:t>
            </a:r>
            <a:r>
              <a:rPr lang="en-US" dirty="0"/>
              <a:t> files in all the applications, end creates / evolves the migration files</a:t>
            </a:r>
          </a:p>
          <a:p>
            <a:r>
              <a:rPr lang="en-US" dirty="0"/>
              <a:t>Guided by the applications listed in </a:t>
            </a:r>
            <a:r>
              <a:rPr lang="en-US" dirty="0" err="1">
                <a:solidFill>
                  <a:srgbClr val="FFFF00"/>
                </a:solidFill>
              </a:rPr>
              <a:t>settings.py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/>
              <a:t>Migrations are portable across databases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solidFill>
                  <a:srgbClr val="FFFF00"/>
                </a:solidFill>
              </a:rPr>
              <a:t>migrate </a:t>
            </a:r>
            <a:r>
              <a:rPr lang="en-US" dirty="0"/>
              <a:t>command reads all the </a:t>
            </a:r>
            <a:r>
              <a:rPr lang="en-US" dirty="0">
                <a:solidFill>
                  <a:srgbClr val="FFFF00"/>
                </a:solidFill>
              </a:rPr>
              <a:t>migrations</a:t>
            </a:r>
            <a:r>
              <a:rPr lang="en-US" dirty="0"/>
              <a:t> folders in the application folders and creates / evolves the tables in the database (i.e. db.sqlite3)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065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makemigrations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62523" y="1721912"/>
            <a:ext cx="462819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dj4e-samples$ </a:t>
            </a:r>
            <a:r>
              <a:rPr lang="en-US" sz="1600" b="1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ls  */migrations/0*.</a:t>
            </a:r>
            <a:r>
              <a:rPr lang="en-US" sz="1600" b="1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py</a:t>
            </a:r>
            <a:endParaRPr lang="en-US" sz="1600" b="1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autos/migrations/0001_initial.py</a:t>
            </a:r>
          </a:p>
          <a:p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bookmany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/migrations/0001_initial.py</a:t>
            </a:r>
          </a:p>
          <a:p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bookone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/migrations/0001_initial.py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favs/migrations/0001_initial.py</a:t>
            </a:r>
          </a:p>
          <a:p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favsql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/migrations/0001_initial.py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forums/migrations/0001_initial.py</a:t>
            </a:r>
          </a:p>
          <a:p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gview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/migrations/0001_initial.py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many/migrations/0001_initial.py</a:t>
            </a:r>
          </a:p>
          <a:p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myarts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/migrations/0001_initial.py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pics/migrations/0001_initial.py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rest/migrations/0001_initial.py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tracks/migrations/0001_initial.py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users/migrations/0001_initial.py</a:t>
            </a:r>
          </a:p>
          <a:p>
            <a:r>
              <a:rPr lang="en-US" sz="1600" b="1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dj4e-samples$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0266" y="1857612"/>
            <a:ext cx="5052986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dj4e-samples$ </a:t>
            </a:r>
            <a:r>
              <a:rPr lang="en-US" sz="1600" b="1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ls */</a:t>
            </a:r>
            <a:r>
              <a:rPr lang="en-US" sz="1600" b="1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models.py</a:t>
            </a:r>
            <a:endParaRPr lang="en-US" sz="1600" b="1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autos/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	many/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endParaRPr lang="en-US" sz="16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bookone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	menu/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endParaRPr lang="en-US" sz="16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crispy/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myarts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endParaRPr lang="en-US" sz="16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favs/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		pics/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endParaRPr lang="en-US" sz="16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favsql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	rest/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endParaRPr lang="en-US" sz="16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form/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		route/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endParaRPr lang="en-US" sz="16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forums/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	session/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endParaRPr lang="en-US" sz="16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getpost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tmpl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endParaRPr lang="en-US" sz="16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gview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	tracks/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endParaRPr lang="en-US" sz="16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hello/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	users/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endParaRPr lang="en-US" sz="16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home/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		views/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models.py</a:t>
            </a:r>
            <a:endParaRPr lang="en-US" sz="16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b="1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dj4e-samples$ </a:t>
            </a:r>
          </a:p>
        </p:txBody>
      </p:sp>
      <p:sp>
        <p:nvSpPr>
          <p:cNvPr id="6" name="Right Arrow 5"/>
          <p:cNvSpPr/>
          <p:nvPr/>
        </p:nvSpPr>
        <p:spPr>
          <a:xfrm>
            <a:off x="5543550" y="3357563"/>
            <a:ext cx="828675" cy="5143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05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migrate</a:t>
            </a:r>
          </a:p>
        </p:txBody>
      </p:sp>
      <p:sp>
        <p:nvSpPr>
          <p:cNvPr id="6" name="Right Arrow 5"/>
          <p:cNvSpPr/>
          <p:nvPr/>
        </p:nvSpPr>
        <p:spPr>
          <a:xfrm>
            <a:off x="5439494" y="3083926"/>
            <a:ext cx="828675" cy="5143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707044" y="785929"/>
            <a:ext cx="53087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dj4e-samples$</a:t>
            </a:r>
            <a:r>
              <a:rPr lang="en-US" sz="1200" b="1" dirty="0">
                <a:latin typeface="Courier" charset="0"/>
                <a:ea typeface="Courier" charset="0"/>
                <a:cs typeface="Courier" charset="0"/>
              </a:rPr>
              <a:t> s</a:t>
            </a:r>
            <a:r>
              <a:rPr lang="en-US" sz="1200" b="1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qlite3 db.sqlite3 </a:t>
            </a:r>
          </a:p>
          <a:p>
            <a:r>
              <a:rPr lang="de-DE" sz="1200" b="1" dirty="0" err="1">
                <a:latin typeface="Courier" charset="0"/>
                <a:ea typeface="Courier" charset="0"/>
                <a:cs typeface="Courier" charset="0"/>
              </a:rPr>
              <a:t>SQLite</a:t>
            </a:r>
            <a:r>
              <a:rPr lang="de-DE" sz="12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b="1" dirty="0" err="1">
                <a:latin typeface="Courier" charset="0"/>
                <a:ea typeface="Courier" charset="0"/>
                <a:cs typeface="Courier" charset="0"/>
              </a:rPr>
              <a:t>version</a:t>
            </a:r>
            <a:r>
              <a:rPr lang="de-DE" sz="1200" b="1" dirty="0">
                <a:latin typeface="Courier" charset="0"/>
                <a:ea typeface="Courier" charset="0"/>
                <a:cs typeface="Courier" charset="0"/>
              </a:rPr>
              <a:t> 3.24.0 2018-06-04 14:10:15</a:t>
            </a:r>
          </a:p>
          <a:p>
            <a:r>
              <a:rPr lang="de-DE" sz="1200" b="1" dirty="0">
                <a:latin typeface="Courier" charset="0"/>
                <a:ea typeface="Courier" charset="0"/>
                <a:cs typeface="Courier" charset="0"/>
              </a:rPr>
              <a:t>Enter ".</a:t>
            </a:r>
            <a:r>
              <a:rPr lang="de-DE" sz="1200" b="1" dirty="0" err="1">
                <a:latin typeface="Courier" charset="0"/>
                <a:ea typeface="Courier" charset="0"/>
                <a:cs typeface="Courier" charset="0"/>
              </a:rPr>
              <a:t>help</a:t>
            </a:r>
            <a:r>
              <a:rPr lang="de-DE" sz="1200" b="1" dirty="0">
                <a:latin typeface="Courier" charset="0"/>
                <a:ea typeface="Courier" charset="0"/>
                <a:cs typeface="Courier" charset="0"/>
              </a:rPr>
              <a:t>" </a:t>
            </a:r>
            <a:r>
              <a:rPr lang="de-DE" sz="1200" b="1" dirty="0" err="1">
                <a:latin typeface="Courier" charset="0"/>
                <a:ea typeface="Courier" charset="0"/>
                <a:cs typeface="Courier" charset="0"/>
              </a:rPr>
              <a:t>for</a:t>
            </a:r>
            <a:r>
              <a:rPr lang="de-DE" sz="12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b="1" dirty="0" err="1">
                <a:latin typeface="Courier" charset="0"/>
                <a:ea typeface="Courier" charset="0"/>
                <a:cs typeface="Courier" charset="0"/>
              </a:rPr>
              <a:t>usage</a:t>
            </a:r>
            <a:r>
              <a:rPr lang="de-DE" sz="12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b="1" dirty="0" err="1">
                <a:latin typeface="Courier" charset="0"/>
                <a:ea typeface="Courier" charset="0"/>
                <a:cs typeface="Courier" charset="0"/>
              </a:rPr>
              <a:t>hints</a:t>
            </a:r>
            <a:r>
              <a:rPr lang="de-DE" sz="1200" b="1" dirty="0">
                <a:latin typeface="Courier" charset="0"/>
                <a:ea typeface="Courier" charset="0"/>
                <a:cs typeface="Courier" charset="0"/>
              </a:rPr>
              <a:t>.</a:t>
            </a:r>
          </a:p>
          <a:p>
            <a:r>
              <a:rPr lang="de-DE" sz="1200" b="1" dirty="0" err="1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</a:rPr>
              <a:t>sqlite</a:t>
            </a:r>
            <a:r>
              <a:rPr lang="de-DE" sz="1200" b="1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</a:rPr>
              <a:t>&gt; </a:t>
            </a:r>
            <a:r>
              <a:rPr lang="de-DE" sz="1200" b="1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.</a:t>
            </a:r>
            <a:r>
              <a:rPr lang="de-DE" sz="1200" b="1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tables</a:t>
            </a:r>
            <a:endParaRPr lang="de-DE" sz="1200" b="1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auth_group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    </a:t>
            </a:r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gview_car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   </a:t>
            </a:r>
          </a:p>
          <a:p>
            <a:r>
              <a:rPr lang="en-US" sz="1200" b="1" dirty="0" err="1">
                <a:latin typeface="Courier" charset="0"/>
                <a:ea typeface="Courier" charset="0"/>
                <a:cs typeface="Courier" charset="0"/>
              </a:rPr>
              <a:t>auth_group_permissions</a:t>
            </a:r>
            <a:r>
              <a:rPr lang="en-US" sz="1200" b="1" dirty="0">
                <a:latin typeface="Courier" charset="0"/>
                <a:ea typeface="Courier" charset="0"/>
                <a:cs typeface="Courier" charset="0"/>
              </a:rPr>
              <a:t>      </a:t>
            </a:r>
            <a:r>
              <a:rPr lang="en-US" sz="1200" b="1" dirty="0" err="1">
                <a:latin typeface="Courier" charset="0"/>
                <a:ea typeface="Courier" charset="0"/>
                <a:cs typeface="Courier" charset="0"/>
              </a:rPr>
              <a:t>gview_cat</a:t>
            </a:r>
            <a:r>
              <a:rPr lang="en-US" sz="1200" b="1" dirty="0">
                <a:latin typeface="Courier" charset="0"/>
                <a:ea typeface="Courier" charset="0"/>
                <a:cs typeface="Courier" charset="0"/>
              </a:rPr>
              <a:t>                 </a:t>
            </a:r>
          </a:p>
          <a:p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auth_permission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</a:t>
            </a:r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gview_dog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   </a:t>
            </a:r>
          </a:p>
          <a:p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auth_user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     </a:t>
            </a:r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gview_horse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 </a:t>
            </a:r>
          </a:p>
          <a:p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auth_user_groups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many_course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 </a:t>
            </a:r>
          </a:p>
          <a:p>
            <a:r>
              <a:rPr lang="en-US" sz="1200" b="1" dirty="0" err="1">
                <a:latin typeface="Courier" charset="0"/>
                <a:ea typeface="Courier" charset="0"/>
                <a:cs typeface="Courier" charset="0"/>
              </a:rPr>
              <a:t>auth_user_user_permissions</a:t>
            </a:r>
            <a:r>
              <a:rPr lang="en-US" sz="1200" b="1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sz="1200" b="1" dirty="0" err="1">
                <a:latin typeface="Courier" charset="0"/>
                <a:ea typeface="Courier" charset="0"/>
                <a:cs typeface="Courier" charset="0"/>
              </a:rPr>
              <a:t>many_membership</a:t>
            </a:r>
            <a:r>
              <a:rPr lang="en-US" sz="1200" b="1" dirty="0">
                <a:latin typeface="Courier" charset="0"/>
                <a:ea typeface="Courier" charset="0"/>
                <a:cs typeface="Courier" charset="0"/>
              </a:rPr>
              <a:t>           </a:t>
            </a:r>
          </a:p>
          <a:p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autos_auto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    </a:t>
            </a:r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many_person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 </a:t>
            </a:r>
          </a:p>
          <a:p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autos_make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    </a:t>
            </a:r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myarts_article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</a:t>
            </a:r>
          </a:p>
          <a:p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bookone_book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  </a:t>
            </a:r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pics_pic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    </a:t>
            </a:r>
          </a:p>
          <a:p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bookone_instance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rest_breed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  </a:t>
            </a:r>
          </a:p>
          <a:p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bookone_lang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  </a:t>
            </a:r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rest_cat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    </a:t>
            </a:r>
          </a:p>
          <a:p>
            <a:r>
              <a:rPr lang="en-US" sz="1200" b="1" dirty="0" err="1">
                <a:latin typeface="Courier" charset="0"/>
                <a:ea typeface="Courier" charset="0"/>
                <a:cs typeface="Courier" charset="0"/>
              </a:rPr>
              <a:t>django_admin_log</a:t>
            </a:r>
            <a:r>
              <a:rPr lang="en-US" sz="1200" b="1" dirty="0"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en-US" sz="1200" b="1" dirty="0" err="1">
                <a:latin typeface="Courier" charset="0"/>
                <a:ea typeface="Courier" charset="0"/>
                <a:cs typeface="Courier" charset="0"/>
              </a:rPr>
              <a:t>social_auth_association</a:t>
            </a:r>
            <a:r>
              <a:rPr lang="en-US" sz="1200" b="1" dirty="0">
                <a:latin typeface="Courier" charset="0"/>
                <a:ea typeface="Courier" charset="0"/>
                <a:cs typeface="Courier" charset="0"/>
              </a:rPr>
              <a:t>   </a:t>
            </a:r>
          </a:p>
          <a:p>
            <a:r>
              <a:rPr lang="en-US" sz="1200" b="1" dirty="0" err="1">
                <a:latin typeface="Courier" charset="0"/>
                <a:ea typeface="Courier" charset="0"/>
                <a:cs typeface="Courier" charset="0"/>
              </a:rPr>
              <a:t>django_content_type</a:t>
            </a:r>
            <a:r>
              <a:rPr lang="en-US" sz="1200" b="1" dirty="0">
                <a:latin typeface="Courier" charset="0"/>
                <a:ea typeface="Courier" charset="0"/>
                <a:cs typeface="Courier" charset="0"/>
              </a:rPr>
              <a:t>         </a:t>
            </a:r>
            <a:r>
              <a:rPr lang="en-US" sz="1200" b="1" dirty="0" err="1">
                <a:latin typeface="Courier" charset="0"/>
                <a:ea typeface="Courier" charset="0"/>
                <a:cs typeface="Courier" charset="0"/>
              </a:rPr>
              <a:t>social_auth_code</a:t>
            </a:r>
            <a:r>
              <a:rPr lang="en-US" sz="1200" b="1" dirty="0">
                <a:latin typeface="Courier" charset="0"/>
                <a:ea typeface="Courier" charset="0"/>
                <a:cs typeface="Courier" charset="0"/>
              </a:rPr>
              <a:t>          </a:t>
            </a:r>
          </a:p>
          <a:p>
            <a:r>
              <a:rPr lang="en-US" sz="1200" b="1" dirty="0" err="1">
                <a:latin typeface="Courier" charset="0"/>
                <a:ea typeface="Courier" charset="0"/>
                <a:cs typeface="Courier" charset="0"/>
              </a:rPr>
              <a:t>django_migrations</a:t>
            </a:r>
            <a:r>
              <a:rPr lang="en-US" sz="1200" b="1" dirty="0">
                <a:latin typeface="Courier" charset="0"/>
                <a:ea typeface="Courier" charset="0"/>
                <a:cs typeface="Courier" charset="0"/>
              </a:rPr>
              <a:t>           </a:t>
            </a:r>
            <a:r>
              <a:rPr lang="en-US" sz="1200" b="1" dirty="0" err="1">
                <a:latin typeface="Courier" charset="0"/>
                <a:ea typeface="Courier" charset="0"/>
                <a:cs typeface="Courier" charset="0"/>
              </a:rPr>
              <a:t>social_auth_nonce</a:t>
            </a:r>
            <a:r>
              <a:rPr lang="en-US" sz="1200" b="1" dirty="0">
                <a:latin typeface="Courier" charset="0"/>
                <a:ea typeface="Courier" charset="0"/>
                <a:cs typeface="Courier" charset="0"/>
              </a:rPr>
              <a:t>         </a:t>
            </a:r>
          </a:p>
          <a:p>
            <a:r>
              <a:rPr lang="en-US" sz="1200" b="1" dirty="0" err="1">
                <a:latin typeface="Courier" charset="0"/>
                <a:ea typeface="Courier" charset="0"/>
                <a:cs typeface="Courier" charset="0"/>
              </a:rPr>
              <a:t>django_session</a:t>
            </a:r>
            <a:r>
              <a:rPr lang="en-US" sz="1200" b="1" dirty="0">
                <a:latin typeface="Courier" charset="0"/>
                <a:ea typeface="Courier" charset="0"/>
                <a:cs typeface="Courier" charset="0"/>
              </a:rPr>
              <a:t>              </a:t>
            </a:r>
            <a:r>
              <a:rPr lang="en-US" sz="1200" b="1" dirty="0" err="1">
                <a:latin typeface="Courier" charset="0"/>
                <a:ea typeface="Courier" charset="0"/>
                <a:cs typeface="Courier" charset="0"/>
              </a:rPr>
              <a:t>social_auth_partial</a:t>
            </a:r>
            <a:r>
              <a:rPr lang="en-US" sz="1200" b="1" dirty="0">
                <a:latin typeface="Courier" charset="0"/>
                <a:ea typeface="Courier" charset="0"/>
                <a:cs typeface="Courier" charset="0"/>
              </a:rPr>
              <a:t>       </a:t>
            </a:r>
          </a:p>
          <a:p>
            <a:r>
              <a:rPr lang="en-US" sz="1200" b="1" dirty="0" err="1">
                <a:latin typeface="Courier" charset="0"/>
                <a:ea typeface="Courier" charset="0"/>
                <a:cs typeface="Courier" charset="0"/>
              </a:rPr>
              <a:t>favs_fav</a:t>
            </a:r>
            <a:r>
              <a:rPr lang="en-US" sz="1200" b="1" dirty="0">
                <a:latin typeface="Courier" charset="0"/>
                <a:ea typeface="Courier" charset="0"/>
                <a:cs typeface="Courier" charset="0"/>
              </a:rPr>
              <a:t>                    </a:t>
            </a:r>
            <a:r>
              <a:rPr lang="en-US" sz="1200" b="1" dirty="0" err="1">
                <a:latin typeface="Courier" charset="0"/>
                <a:ea typeface="Courier" charset="0"/>
                <a:cs typeface="Courier" charset="0"/>
              </a:rPr>
              <a:t>social_auth_usersocialauth</a:t>
            </a:r>
            <a:endParaRPr lang="en-US" sz="12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favs_thing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    </a:t>
            </a:r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tracks_album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</a:t>
            </a:r>
          </a:p>
          <a:p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favsql_fav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    </a:t>
            </a:r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tracks_artist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</a:t>
            </a:r>
          </a:p>
          <a:p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favsql_thing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  </a:t>
            </a:r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tracks_genre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</a:t>
            </a:r>
          </a:p>
          <a:p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forums_comment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</a:t>
            </a:r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tracks_track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</a:t>
            </a:r>
          </a:p>
          <a:p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forums_forum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  </a:t>
            </a:r>
            <a:r>
              <a:rPr lang="mr-IN" sz="1200" b="1" dirty="0" err="1">
                <a:latin typeface="Courier" charset="0"/>
                <a:ea typeface="Courier" charset="0"/>
                <a:cs typeface="Courier" charset="0"/>
              </a:rPr>
              <a:t>users_user</a:t>
            </a:r>
            <a:r>
              <a:rPr lang="mr-IN" sz="1200" b="1" dirty="0">
                <a:latin typeface="Courier" charset="0"/>
                <a:ea typeface="Courier" charset="0"/>
                <a:cs typeface="Courier" charset="0"/>
              </a:rPr>
              <a:t>                </a:t>
            </a:r>
          </a:p>
          <a:p>
            <a:r>
              <a:rPr lang="en-US" sz="1200" b="1" dirty="0" err="1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</a:rPr>
              <a:t>sqlite</a:t>
            </a:r>
            <a:r>
              <a:rPr lang="en-US" sz="1200" b="1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</a:rPr>
              <a:t>&gt; </a:t>
            </a:r>
            <a:r>
              <a:rPr lang="en-US" sz="1200" b="1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.quit</a:t>
            </a:r>
          </a:p>
          <a:p>
            <a:r>
              <a:rPr lang="en-US" sz="1200" b="1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dj4e-samples$</a:t>
            </a:r>
            <a:endParaRPr lang="is-IS" sz="1200" b="1" dirty="0">
              <a:solidFill>
                <a:srgbClr val="00FF00"/>
              </a:solidFill>
              <a:effectLst/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1731870"/>
            <a:ext cx="462819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dj4e-samples$ </a:t>
            </a:r>
            <a:r>
              <a:rPr lang="en-US" sz="1600" b="1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ls  */migrations/0*.</a:t>
            </a:r>
            <a:r>
              <a:rPr lang="en-US" sz="1600" b="1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py</a:t>
            </a:r>
            <a:endParaRPr lang="en-US" sz="1600" b="1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autos/migrations/0001_initial.py</a:t>
            </a:r>
          </a:p>
          <a:p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bookmany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/migrations/0001_initial.py</a:t>
            </a:r>
          </a:p>
          <a:p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bookone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/migrations/0001_initial.py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favs/migrations/0001_initial.py</a:t>
            </a:r>
          </a:p>
          <a:p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favsql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/migrations/0001_initial.py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forums/migrations/0001_initial.py</a:t>
            </a:r>
          </a:p>
          <a:p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gview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/migrations/0001_initial.py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many/migrations/0001_initial.py</a:t>
            </a:r>
          </a:p>
          <a:p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myarts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/migrations/0001_initial.py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pics/migrations/0001_initial.py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rest/migrations/0001_initial.py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tracks/migrations/0001_initial.py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users/migrations/0001_initial.py</a:t>
            </a:r>
          </a:p>
          <a:p>
            <a:r>
              <a:rPr lang="en-US" sz="1600" b="1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dj4e-samples$</a:t>
            </a:r>
          </a:p>
        </p:txBody>
      </p:sp>
    </p:spTree>
    <p:extLst>
      <p:ext uri="{BB962C8B-B14F-4D97-AF65-F5344CB8AC3E}">
        <p14:creationId xmlns:p14="http://schemas.microsoft.com/office/powerpoint/2010/main" val="1968221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Re-running </a:t>
            </a:r>
            <a:r>
              <a:rPr lang="en-US" dirty="0" err="1"/>
              <a:t>makemigrate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71602" y="1871663"/>
            <a:ext cx="9648795" cy="2585323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dj4e-samples$ </a:t>
            </a:r>
            <a:r>
              <a:rPr lang="en-US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rm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bookone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/migrations/0001_initial.py</a:t>
            </a:r>
          </a:p>
          <a:p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MacBook-Pro-92:dj4e-samples csev$ python3 </a:t>
            </a:r>
            <a:r>
              <a:rPr lang="en-US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manage.py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makemigrations</a:t>
            </a:r>
            <a:endParaRPr lang="en-US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Migrations for '</a:t>
            </a:r>
            <a:r>
              <a:rPr lang="en-US" b="1" dirty="0" err="1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bookone</a:t>
            </a:r>
            <a:r>
              <a:rPr lang="en-US" b="1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':</a:t>
            </a:r>
            <a:endParaRPr lang="en-US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bookone</a:t>
            </a:r>
            <a:r>
              <a:rPr lang="en-US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/migrations/0001_initial.py</a:t>
            </a:r>
            <a:endParaRPr lang="en-US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- Create model Book</a:t>
            </a:r>
          </a:p>
          <a:p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- Create model Instance</a:t>
            </a:r>
          </a:p>
          <a:p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- Create model Lang</a:t>
            </a:r>
          </a:p>
          <a:p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- Add field </a:t>
            </a:r>
            <a:r>
              <a:rPr lang="en-US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lang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to book</a:t>
            </a:r>
          </a:p>
          <a:p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dj4e-samples$</a:t>
            </a:r>
            <a:endParaRPr lang="en-US" b="1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28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Re-running migrate from scratch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57313" y="1485900"/>
            <a:ext cx="9834744" cy="452431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dj4e-samples$ </a:t>
            </a:r>
            <a:r>
              <a:rPr lang="en-US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rm</a:t>
            </a:r>
            <a:r>
              <a:rPr lang="en-US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db.sqlite3 </a:t>
            </a:r>
          </a:p>
          <a:p>
            <a:r>
              <a:rPr lang="en-US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dj4e-samples$ python3 </a:t>
            </a:r>
            <a:r>
              <a:rPr lang="en-US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manage.py</a:t>
            </a:r>
            <a:r>
              <a:rPr lang="en-US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migrate</a:t>
            </a:r>
          </a:p>
          <a:p>
            <a:r>
              <a:rPr lang="en-US" b="1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Operations to perform:</a:t>
            </a:r>
            <a:endParaRPr lang="en-US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Apply all migrations: admin, </a:t>
            </a:r>
            <a:r>
              <a:rPr lang="en-US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auth</a:t>
            </a:r>
            <a:r>
              <a:rPr lang="en-US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autos, </a:t>
            </a:r>
            <a:r>
              <a:rPr lang="en-US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bookone</a:t>
            </a:r>
            <a:r>
              <a:rPr lang="en-US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contenttypes</a:t>
            </a:r>
            <a:r>
              <a:rPr lang="en-US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...</a:t>
            </a:r>
          </a:p>
          <a:p>
            <a:r>
              <a:rPr lang="en-US" b="1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Running migrations:</a:t>
            </a:r>
            <a:endParaRPr lang="en-US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Applying contenttypes.0001_initial...</a:t>
            </a:r>
            <a:r>
              <a:rPr lang="en-US" b="1" dirty="0">
                <a:solidFill>
                  <a:srgbClr val="2FB41D"/>
                </a:solidFill>
                <a:latin typeface="Courier" charset="0"/>
                <a:ea typeface="Courier" charset="0"/>
                <a:cs typeface="Courier" charset="0"/>
              </a:rPr>
              <a:t> OK</a:t>
            </a:r>
            <a:endParaRPr lang="en-US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Applying auth.0001_initial...</a:t>
            </a:r>
            <a:r>
              <a:rPr lang="en-US" b="1" dirty="0">
                <a:solidFill>
                  <a:srgbClr val="2FB41D"/>
                </a:solidFill>
                <a:latin typeface="Courier" charset="0"/>
                <a:ea typeface="Courier" charset="0"/>
                <a:cs typeface="Courier" charset="0"/>
              </a:rPr>
              <a:t> OK</a:t>
            </a:r>
            <a:endParaRPr lang="en-US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Applying admin.0001_initial...</a:t>
            </a:r>
            <a:r>
              <a:rPr lang="en-US" b="1" dirty="0">
                <a:solidFill>
                  <a:srgbClr val="2FB41D"/>
                </a:solidFill>
                <a:latin typeface="Courier" charset="0"/>
                <a:ea typeface="Courier" charset="0"/>
                <a:cs typeface="Courier" charset="0"/>
              </a:rPr>
              <a:t> OK</a:t>
            </a:r>
            <a:endParaRPr lang="en-US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Applying admin.0002_logentry_remove_auto_add...</a:t>
            </a:r>
            <a:r>
              <a:rPr lang="en-US" b="1" dirty="0">
                <a:solidFill>
                  <a:srgbClr val="2FB41D"/>
                </a:solidFill>
                <a:latin typeface="Courier" charset="0"/>
                <a:ea typeface="Courier" charset="0"/>
                <a:cs typeface="Courier" charset="0"/>
              </a:rPr>
              <a:t> OK</a:t>
            </a:r>
            <a:endParaRPr lang="en-US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Applying contenttypes.0002_remove_content_type_name...</a:t>
            </a:r>
            <a:r>
              <a:rPr lang="en-US" b="1" dirty="0">
                <a:solidFill>
                  <a:srgbClr val="2FB41D"/>
                </a:solidFill>
                <a:latin typeface="Courier" charset="0"/>
                <a:ea typeface="Courier" charset="0"/>
                <a:cs typeface="Courier" charset="0"/>
              </a:rPr>
              <a:t> OK</a:t>
            </a:r>
            <a:endParaRPr lang="en-US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Applying auth.0002_alter_permission_name_max_length...</a:t>
            </a:r>
            <a:r>
              <a:rPr lang="en-US" b="1" dirty="0">
                <a:solidFill>
                  <a:srgbClr val="2FB41D"/>
                </a:solidFill>
                <a:latin typeface="Courier" charset="0"/>
                <a:ea typeface="Courier" charset="0"/>
                <a:cs typeface="Courier" charset="0"/>
              </a:rPr>
              <a:t> OK</a:t>
            </a:r>
            <a:endParaRPr lang="en-US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[ ...snip ... ]</a:t>
            </a:r>
          </a:p>
          <a:p>
            <a:r>
              <a:rPr lang="en-US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Applying social_django.0008_partial_timestamp...</a:t>
            </a:r>
            <a:r>
              <a:rPr lang="en-US" b="1" dirty="0">
                <a:solidFill>
                  <a:srgbClr val="2FB41D"/>
                </a:solidFill>
                <a:latin typeface="Courier" charset="0"/>
                <a:ea typeface="Courier" charset="0"/>
                <a:cs typeface="Courier" charset="0"/>
              </a:rPr>
              <a:t> OK</a:t>
            </a:r>
            <a:endParaRPr lang="en-US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Applying tracks.0001_initial...</a:t>
            </a:r>
            <a:r>
              <a:rPr lang="en-US" b="1" dirty="0">
                <a:solidFill>
                  <a:srgbClr val="2FB41D"/>
                </a:solidFill>
                <a:latin typeface="Courier" charset="0"/>
                <a:ea typeface="Courier" charset="0"/>
                <a:cs typeface="Courier" charset="0"/>
              </a:rPr>
              <a:t> OK</a:t>
            </a:r>
            <a:endParaRPr lang="en-US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Applying users.0001_initial...</a:t>
            </a:r>
            <a:r>
              <a:rPr lang="en-US" b="1" dirty="0">
                <a:solidFill>
                  <a:srgbClr val="2FB41D"/>
                </a:solidFill>
                <a:latin typeface="Courier" charset="0"/>
                <a:ea typeface="Courier" charset="0"/>
                <a:cs typeface="Courier" charset="0"/>
              </a:rPr>
              <a:t> OK</a:t>
            </a:r>
            <a:endParaRPr lang="en-US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dj4e-samples$ </a:t>
            </a:r>
            <a:endParaRPr lang="en-US" b="1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528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33342" y="278098"/>
            <a:ext cx="7215642" cy="6347791"/>
          </a:xfrm>
          <a:prstGeom prst="rect">
            <a:avLst/>
          </a:prstGeom>
          <a:solidFill>
            <a:srgbClr val="4372C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dirty="0"/>
              <a:t>Linux</a:t>
            </a:r>
          </a:p>
        </p:txBody>
      </p:sp>
      <p:sp>
        <p:nvSpPr>
          <p:cNvPr id="4" name="Rectangle 3"/>
          <p:cNvSpPr/>
          <p:nvPr/>
        </p:nvSpPr>
        <p:spPr>
          <a:xfrm>
            <a:off x="873960" y="278098"/>
            <a:ext cx="2465935" cy="6347791"/>
          </a:xfrm>
          <a:prstGeom prst="rect">
            <a:avLst/>
          </a:prstGeom>
          <a:solidFill>
            <a:srgbClr val="4372C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endParaRPr lang="en-US" dirty="0"/>
          </a:p>
          <a:p>
            <a:pPr algn="r"/>
            <a:r>
              <a:rPr lang="en-US" dirty="0"/>
              <a:t>Browser</a:t>
            </a:r>
          </a:p>
        </p:txBody>
      </p:sp>
      <p:sp>
        <p:nvSpPr>
          <p:cNvPr id="6" name="Rectangle 5"/>
          <p:cNvSpPr/>
          <p:nvPr/>
        </p:nvSpPr>
        <p:spPr>
          <a:xfrm>
            <a:off x="5987216" y="870579"/>
            <a:ext cx="5702276" cy="5548575"/>
          </a:xfrm>
          <a:prstGeom prst="rect">
            <a:avLst/>
          </a:prstGeom>
          <a:solidFill>
            <a:srgbClr val="00206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/>
              <a:t>Django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87216" y="404858"/>
            <a:ext cx="1295291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WGSIConfig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347167" y="1101696"/>
            <a:ext cx="1086678" cy="1033669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Routing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347167" y="2675805"/>
            <a:ext cx="1086678" cy="1033669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Views</a:t>
            </a:r>
          </a:p>
        </p:txBody>
      </p:sp>
      <p:sp>
        <p:nvSpPr>
          <p:cNvPr id="11" name="Can 10"/>
          <p:cNvSpPr/>
          <p:nvPr/>
        </p:nvSpPr>
        <p:spPr>
          <a:xfrm>
            <a:off x="9813128" y="4173528"/>
            <a:ext cx="1577009" cy="646266"/>
          </a:xfrm>
          <a:prstGeom prst="ca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Database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0090027" y="2904193"/>
            <a:ext cx="1367113" cy="516836"/>
          </a:xfrm>
          <a:prstGeom prst="roundRect">
            <a:avLst/>
          </a:prstGeom>
          <a:solidFill>
            <a:schemeClr val="tx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Templates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7933975" y="404637"/>
            <a:ext cx="1603514" cy="36955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settings.py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7208365" y="589414"/>
            <a:ext cx="725611" cy="1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999929" y="404637"/>
            <a:ext cx="516835" cy="6105958"/>
          </a:xfrm>
          <a:prstGeom prst="rect">
            <a:avLst/>
          </a:prstGeom>
          <a:solidFill>
            <a:srgbClr val="00206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/>
              <a:t>N</a:t>
            </a:r>
          </a:p>
          <a:p>
            <a:pPr algn="ctr"/>
            <a:r>
              <a:rPr lang="en-US" dirty="0"/>
              <a:t>G</a:t>
            </a:r>
          </a:p>
          <a:p>
            <a:pPr algn="ctr"/>
            <a:r>
              <a:rPr lang="en-US" dirty="0"/>
              <a:t>I</a:t>
            </a:r>
          </a:p>
          <a:p>
            <a:pPr algn="ctr"/>
            <a:r>
              <a:rPr lang="en-US" dirty="0"/>
              <a:t>N</a:t>
            </a:r>
            <a:br>
              <a:rPr lang="en-US" dirty="0"/>
            </a:br>
            <a:r>
              <a:rPr lang="en-US" dirty="0"/>
              <a:t>X</a:t>
            </a:r>
          </a:p>
          <a:p>
            <a:pPr algn="ctr"/>
            <a:endParaRPr lang="en-US" dirty="0"/>
          </a:p>
        </p:txBody>
      </p:sp>
      <p:cxnSp>
        <p:nvCxnSpPr>
          <p:cNvPr id="28" name="Straight Arrow Connector 27"/>
          <p:cNvCxnSpPr>
            <a:stCxn id="15" idx="1"/>
            <a:endCxn id="9" idx="3"/>
          </p:cNvCxnSpPr>
          <p:nvPr/>
        </p:nvCxnSpPr>
        <p:spPr>
          <a:xfrm flipH="1">
            <a:off x="7433845" y="1610800"/>
            <a:ext cx="1404867" cy="77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4" idx="1"/>
            <a:endCxn id="10" idx="3"/>
          </p:cNvCxnSpPr>
          <p:nvPr/>
        </p:nvCxnSpPr>
        <p:spPr>
          <a:xfrm flipH="1">
            <a:off x="7433845" y="2574964"/>
            <a:ext cx="1025979" cy="61767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3" idx="1"/>
            <a:endCxn id="10" idx="3"/>
          </p:cNvCxnSpPr>
          <p:nvPr/>
        </p:nvCxnSpPr>
        <p:spPr>
          <a:xfrm flipH="1">
            <a:off x="7433845" y="3162611"/>
            <a:ext cx="2656182" cy="3002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4" idx="1"/>
            <a:endCxn id="10" idx="3"/>
          </p:cNvCxnSpPr>
          <p:nvPr/>
        </p:nvCxnSpPr>
        <p:spPr>
          <a:xfrm flipH="1" flipV="1">
            <a:off x="7433845" y="3192640"/>
            <a:ext cx="1025979" cy="5233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1" idx="2"/>
            <a:endCxn id="49" idx="3"/>
          </p:cNvCxnSpPr>
          <p:nvPr/>
        </p:nvCxnSpPr>
        <p:spPr>
          <a:xfrm flipH="1">
            <a:off x="9207965" y="4496661"/>
            <a:ext cx="605163" cy="435308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8838712" y="1385733"/>
            <a:ext cx="1439996" cy="45013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urls.py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8459824" y="2316546"/>
            <a:ext cx="1308844" cy="516836"/>
          </a:xfrm>
          <a:prstGeom prst="roundRect">
            <a:avLst/>
          </a:prstGeom>
          <a:solidFill>
            <a:schemeClr val="tx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views.py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8459824" y="3465107"/>
            <a:ext cx="1355820" cy="501686"/>
          </a:xfrm>
          <a:prstGeom prst="roundRect">
            <a:avLst/>
          </a:prstGeom>
          <a:solidFill>
            <a:schemeClr val="tx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forms.py</a:t>
            </a:r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8121287" y="4415134"/>
            <a:ext cx="1086678" cy="1033669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Models</a:t>
            </a:r>
          </a:p>
        </p:txBody>
      </p:sp>
      <p:cxnSp>
        <p:nvCxnSpPr>
          <p:cNvPr id="56" name="Straight Arrow Connector 55"/>
          <p:cNvCxnSpPr>
            <a:stCxn id="76" idx="1"/>
            <a:endCxn id="49" idx="3"/>
          </p:cNvCxnSpPr>
          <p:nvPr/>
        </p:nvCxnSpPr>
        <p:spPr>
          <a:xfrm flipH="1" flipV="1">
            <a:off x="9207965" y="4931969"/>
            <a:ext cx="682363" cy="51683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10" idx="0"/>
          </p:cNvCxnSpPr>
          <p:nvPr/>
        </p:nvCxnSpPr>
        <p:spPr>
          <a:xfrm>
            <a:off x="6890506" y="2135365"/>
            <a:ext cx="0" cy="54044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9" idx="0"/>
            <a:endCxn id="10" idx="2"/>
          </p:cNvCxnSpPr>
          <p:nvPr/>
        </p:nvCxnSpPr>
        <p:spPr>
          <a:xfrm flipH="1" flipV="1">
            <a:off x="6890506" y="3709474"/>
            <a:ext cx="1774120" cy="70566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loud Callout 72"/>
          <p:cNvSpPr/>
          <p:nvPr/>
        </p:nvSpPr>
        <p:spPr>
          <a:xfrm>
            <a:off x="3585593" y="2064215"/>
            <a:ext cx="934720" cy="653442"/>
          </a:xfrm>
          <a:prstGeom prst="cloudCallout">
            <a:avLst>
              <a:gd name="adj1" fmla="val 906"/>
              <a:gd name="adj2" fmla="val -1249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ounded Rectangle 75"/>
          <p:cNvSpPr/>
          <p:nvPr/>
        </p:nvSpPr>
        <p:spPr>
          <a:xfrm>
            <a:off x="9890328" y="5197960"/>
            <a:ext cx="1357391" cy="5016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models.py</a:t>
            </a:r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1078762" y="404637"/>
            <a:ext cx="516835" cy="6105958"/>
          </a:xfrm>
          <a:prstGeom prst="rect">
            <a:avLst/>
          </a:prstGeom>
          <a:solidFill>
            <a:srgbClr val="00206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  <a:p>
            <a:pPr algn="ctr"/>
            <a:r>
              <a:rPr lang="en-US" dirty="0"/>
              <a:t>O</a:t>
            </a:r>
          </a:p>
          <a:p>
            <a:pPr algn="ctr"/>
            <a:r>
              <a:rPr lang="en-US" dirty="0"/>
              <a:t>M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2088487" y="2703730"/>
            <a:ext cx="1230519" cy="94779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Parse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Response</a:t>
            </a:r>
          </a:p>
        </p:txBody>
      </p:sp>
      <p:sp>
        <p:nvSpPr>
          <p:cNvPr id="79" name="Rectangle 78"/>
          <p:cNvSpPr/>
          <p:nvPr/>
        </p:nvSpPr>
        <p:spPr>
          <a:xfrm>
            <a:off x="1908003" y="4073744"/>
            <a:ext cx="1419280" cy="2345410"/>
          </a:xfrm>
          <a:prstGeom prst="rect">
            <a:avLst/>
          </a:prstGeom>
          <a:solidFill>
            <a:schemeClr val="tx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dirty="0" err="1"/>
              <a:t>Javascript</a:t>
            </a:r>
            <a:endParaRPr lang="en-US" dirty="0"/>
          </a:p>
          <a:p>
            <a:endParaRPr lang="en-US" dirty="0"/>
          </a:p>
        </p:txBody>
      </p:sp>
      <p:pic>
        <p:nvPicPr>
          <p:cNvPr id="81" name="Picture 8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3366" y="1852927"/>
            <a:ext cx="1473755" cy="1105316"/>
          </a:xfrm>
          <a:prstGeom prst="rect">
            <a:avLst/>
          </a:prstGeom>
        </p:spPr>
      </p:pic>
      <p:sp>
        <p:nvSpPr>
          <p:cNvPr id="41" name="Rounded Rectangle 40"/>
          <p:cNvSpPr/>
          <p:nvPr/>
        </p:nvSpPr>
        <p:spPr>
          <a:xfrm>
            <a:off x="8102028" y="5683135"/>
            <a:ext cx="1319815" cy="501686"/>
          </a:xfrm>
          <a:prstGeom prst="roundRect">
            <a:avLst/>
          </a:prstGeom>
          <a:solidFill>
            <a:schemeClr val="tx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admin.py</a:t>
            </a:r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6396262" y="4400416"/>
            <a:ext cx="1086678" cy="592481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Shell</a:t>
            </a:r>
          </a:p>
        </p:txBody>
      </p:sp>
      <p:cxnSp>
        <p:nvCxnSpPr>
          <p:cNvPr id="43" name="Straight Arrow Connector 42"/>
          <p:cNvCxnSpPr>
            <a:endCxn id="9" idx="1"/>
          </p:cNvCxnSpPr>
          <p:nvPr/>
        </p:nvCxnSpPr>
        <p:spPr>
          <a:xfrm>
            <a:off x="1337179" y="1543199"/>
            <a:ext cx="5009988" cy="75332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0" idx="1"/>
            <a:endCxn id="78" idx="3"/>
          </p:cNvCxnSpPr>
          <p:nvPr/>
        </p:nvCxnSpPr>
        <p:spPr>
          <a:xfrm flipH="1" flipV="1">
            <a:off x="3319006" y="3177625"/>
            <a:ext cx="3028161" cy="15015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78" idx="1"/>
            <a:endCxn id="77" idx="3"/>
          </p:cNvCxnSpPr>
          <p:nvPr/>
        </p:nvCxnSpPr>
        <p:spPr>
          <a:xfrm flipH="1">
            <a:off x="1595597" y="3177625"/>
            <a:ext cx="492890" cy="279991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6428560" y="5430454"/>
            <a:ext cx="1086678" cy="592481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/admin</a:t>
            </a:r>
          </a:p>
        </p:txBody>
      </p:sp>
      <p:cxnSp>
        <p:nvCxnSpPr>
          <p:cNvPr id="51" name="Straight Arrow Connector 50"/>
          <p:cNvCxnSpPr>
            <a:stCxn id="49" idx="1"/>
            <a:endCxn id="39" idx="3"/>
          </p:cNvCxnSpPr>
          <p:nvPr/>
        </p:nvCxnSpPr>
        <p:spPr>
          <a:xfrm flipH="1" flipV="1">
            <a:off x="7482940" y="4696657"/>
            <a:ext cx="638347" cy="23531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9" idx="1"/>
            <a:endCxn id="50" idx="3"/>
          </p:cNvCxnSpPr>
          <p:nvPr/>
        </p:nvCxnSpPr>
        <p:spPr>
          <a:xfrm flipH="1">
            <a:off x="7515238" y="4931969"/>
            <a:ext cx="606049" cy="794726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41" idx="1"/>
            <a:endCxn id="50" idx="3"/>
          </p:cNvCxnSpPr>
          <p:nvPr/>
        </p:nvCxnSpPr>
        <p:spPr>
          <a:xfrm flipH="1" flipV="1">
            <a:off x="7515238" y="5726695"/>
            <a:ext cx="586790" cy="2072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76" idx="1"/>
            <a:endCxn id="41" idx="3"/>
          </p:cNvCxnSpPr>
          <p:nvPr/>
        </p:nvCxnSpPr>
        <p:spPr>
          <a:xfrm flipH="1">
            <a:off x="9421843" y="5448803"/>
            <a:ext cx="468485" cy="48517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732667" y="1543199"/>
            <a:ext cx="509972" cy="773347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77" idx="1"/>
          </p:cNvCxnSpPr>
          <p:nvPr/>
        </p:nvCxnSpPr>
        <p:spPr>
          <a:xfrm flipH="1" flipV="1">
            <a:off x="776025" y="2443085"/>
            <a:ext cx="302737" cy="1014531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4" idx="3"/>
            <a:endCxn id="13" idx="2"/>
          </p:cNvCxnSpPr>
          <p:nvPr/>
        </p:nvCxnSpPr>
        <p:spPr>
          <a:xfrm flipV="1">
            <a:off x="9815644" y="3421029"/>
            <a:ext cx="957940" cy="29492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14" idx="2"/>
          </p:cNvCxnSpPr>
          <p:nvPr/>
        </p:nvCxnSpPr>
        <p:spPr>
          <a:xfrm flipV="1">
            <a:off x="8664626" y="3966793"/>
            <a:ext cx="473108" cy="4336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373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Django Models feature implements an Object Relational Mapper</a:t>
            </a:r>
          </a:p>
          <a:p>
            <a:r>
              <a:rPr lang="en-US" dirty="0"/>
              <a:t>Benefits</a:t>
            </a:r>
          </a:p>
          <a:p>
            <a:pPr lvl="1"/>
            <a:r>
              <a:rPr lang="en-US" dirty="0"/>
              <a:t>We can write only Python code (i.e. no explicit SQL)</a:t>
            </a:r>
          </a:p>
          <a:p>
            <a:pPr lvl="1"/>
            <a:r>
              <a:rPr lang="en-US" dirty="0"/>
              <a:t>We gain database portability</a:t>
            </a:r>
          </a:p>
          <a:p>
            <a:pPr lvl="1"/>
            <a:r>
              <a:rPr lang="en-US" dirty="0"/>
              <a:t>Migrations both create and evolve our database schema</a:t>
            </a:r>
          </a:p>
          <a:p>
            <a:pPr lvl="1"/>
            <a:r>
              <a:rPr lang="en-US" dirty="0"/>
              <a:t>A sweet administrator interface</a:t>
            </a:r>
          </a:p>
          <a:p>
            <a:pPr lvl="1"/>
            <a:r>
              <a:rPr lang="en-US" dirty="0"/>
              <a:t>Automatic form generation and validation (later)</a:t>
            </a:r>
          </a:p>
        </p:txBody>
      </p:sp>
    </p:spTree>
    <p:extLst>
      <p:ext uri="{BB962C8B-B14F-4D97-AF65-F5344CB8AC3E}">
        <p14:creationId xmlns:p14="http://schemas.microsoft.com/office/powerpoint/2010/main" val="1285407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 / Contributions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838200" y="1512888"/>
            <a:ext cx="5257800" cy="44012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r>
              <a:rPr lang="en-US" altLang="x-none" sz="1400" dirty="0">
                <a:solidFill>
                  <a:schemeClr val="tx1"/>
                </a:solidFill>
              </a:rPr>
              <a:t>These slides are Copyright 2019-  Charles R. Severance (</a:t>
            </a:r>
            <a:r>
              <a:rPr lang="en-US" altLang="x-none" sz="1400" dirty="0" err="1">
                <a:solidFill>
                  <a:schemeClr val="tx1"/>
                </a:solidFill>
              </a:rPr>
              <a:t>www.dr-chuck.com</a:t>
            </a:r>
            <a:r>
              <a:rPr lang="en-US" altLang="x-none" sz="1400" dirty="0">
                <a:solidFill>
                  <a:schemeClr val="tx1"/>
                </a:solidFill>
              </a:rPr>
              <a:t>) as part of www.dj4e.com and 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pPr eaLnBrk="1" hangingPunct="1"/>
            <a:endParaRPr lang="en-US" altLang="x-none" sz="1400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x-none" sz="1400" dirty="0">
                <a:solidFill>
                  <a:schemeClr val="tx1"/>
                </a:solidFill>
              </a:rPr>
              <a:t>Initial Development: Charles Severance, University of Michigan School of Information</a:t>
            </a:r>
          </a:p>
          <a:p>
            <a:pPr eaLnBrk="1" hangingPunct="1"/>
            <a:endParaRPr lang="en-US" altLang="x-none" sz="1400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x-none" sz="1400" dirty="0">
                <a:solidFill>
                  <a:srgbClr val="FFCC66"/>
                </a:solidFill>
              </a:rPr>
              <a:t>Insert new Contributors and Translators here including names and dates</a:t>
            </a:r>
          </a:p>
          <a:p>
            <a:pPr eaLnBrk="1" hangingPunct="1"/>
            <a:endParaRPr lang="en-US" altLang="x-none" sz="1400" dirty="0">
              <a:solidFill>
                <a:srgbClr val="7575D1"/>
              </a:solidFill>
            </a:endParaRPr>
          </a:p>
          <a:p>
            <a:pPr eaLnBrk="1" hangingPunct="1"/>
            <a:endParaRPr lang="en-US" altLang="x-none" sz="1400" dirty="0">
              <a:solidFill>
                <a:srgbClr val="7575D1"/>
              </a:solidFill>
            </a:endParaRPr>
          </a:p>
          <a:p>
            <a:pPr eaLnBrk="1" hangingPunct="1"/>
            <a:endParaRPr lang="en-US" altLang="x-none" sz="1400" dirty="0">
              <a:solidFill>
                <a:srgbClr val="7575D1"/>
              </a:solidFill>
            </a:endParaRPr>
          </a:p>
          <a:p>
            <a:pPr eaLnBrk="1" hangingPunct="1"/>
            <a:endParaRPr lang="en-US" altLang="x-none" sz="1400" dirty="0">
              <a:solidFill>
                <a:srgbClr val="7575D1"/>
              </a:solidFill>
            </a:endParaRPr>
          </a:p>
          <a:p>
            <a:pPr eaLnBrk="1" hangingPunct="1"/>
            <a:endParaRPr lang="en-US" altLang="x-none" sz="1400" dirty="0">
              <a:solidFill>
                <a:srgbClr val="7575D1"/>
              </a:solidFill>
            </a:endParaRPr>
          </a:p>
          <a:p>
            <a:pPr eaLnBrk="1" hangingPunct="1"/>
            <a:endParaRPr lang="en-US" altLang="x-none" sz="1400" dirty="0">
              <a:solidFill>
                <a:srgbClr val="7575D1"/>
              </a:solidFill>
            </a:endParaRPr>
          </a:p>
          <a:p>
            <a:pPr eaLnBrk="1" hangingPunct="1"/>
            <a:endParaRPr lang="en-US" altLang="x-none" sz="1400" dirty="0">
              <a:solidFill>
                <a:srgbClr val="7575D1"/>
              </a:solidFill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6310312" y="1512888"/>
            <a:ext cx="5257800" cy="489364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/>
            <a:r>
              <a:rPr lang="en-US" altLang="x-none" sz="1200" dirty="0">
                <a:solidFill>
                  <a:srgbClr val="FFCC66"/>
                </a:solidFill>
                <a:latin typeface="Helvetica" charset="0"/>
                <a:ea typeface="ＭＳ Ｐゴシック" charset="-128"/>
                <a:sym typeface="Helvetica" charset="0"/>
              </a:rPr>
              <a:t>Continue new Contributors and Translators here</a:t>
            </a: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975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866775" y="180975"/>
            <a:ext cx="5915025" cy="1724025"/>
          </a:xfrm>
        </p:spPr>
        <p:txBody>
          <a:bodyPr/>
          <a:lstStyle/>
          <a:p>
            <a:pPr eaLnBrk="1" hangingPunct="1"/>
            <a:r>
              <a:rPr lang="en-US" altLang="x-none" sz="5400">
                <a:solidFill>
                  <a:srgbClr val="FFCC66"/>
                </a:solidFill>
              </a:rPr>
              <a:t>SQL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6750" y="1943100"/>
            <a:ext cx="5343525" cy="4276725"/>
          </a:xfrm>
        </p:spPr>
        <p:txBody>
          <a:bodyPr/>
          <a:lstStyle/>
          <a:p>
            <a:pPr marL="161925" indent="0">
              <a:buNone/>
            </a:pPr>
            <a:r>
              <a:rPr lang="en-US" altLang="x-none">
                <a:solidFill>
                  <a:srgbClr val="FFFF00"/>
                </a:solidFill>
              </a:rPr>
              <a:t>Structured Query Language</a:t>
            </a:r>
            <a:r>
              <a:rPr lang="en-US" altLang="x-none"/>
              <a:t> is the language we use to issue commands to the database</a:t>
            </a:r>
          </a:p>
          <a:p>
            <a:pPr marL="600075" lvl="2" indent="0">
              <a:buNone/>
            </a:pPr>
            <a:r>
              <a:rPr lang="en-US" altLang="x-none"/>
              <a:t>-  Create/Insert data</a:t>
            </a:r>
          </a:p>
          <a:p>
            <a:pPr marL="600075" lvl="2" indent="0">
              <a:buNone/>
            </a:pPr>
            <a:r>
              <a:rPr lang="en-US" altLang="x-none"/>
              <a:t>-  Read/Select some data</a:t>
            </a:r>
          </a:p>
          <a:p>
            <a:pPr marL="600075" lvl="2" indent="0">
              <a:buNone/>
            </a:pPr>
            <a:r>
              <a:rPr lang="en-US" altLang="x-none"/>
              <a:t>-  Update data</a:t>
            </a:r>
          </a:p>
          <a:p>
            <a:pPr marL="600075" lvl="2" indent="0">
              <a:buNone/>
            </a:pPr>
            <a:r>
              <a:rPr lang="en-US" altLang="x-none"/>
              <a:t>-  Delete data </a:t>
            </a:r>
          </a:p>
        </p:txBody>
      </p:sp>
      <p:sp>
        <p:nvSpPr>
          <p:cNvPr id="12291" name="Rectangle 3"/>
          <p:cNvSpPr>
            <a:spLocks/>
          </p:cNvSpPr>
          <p:nvPr/>
        </p:nvSpPr>
        <p:spPr bwMode="auto">
          <a:xfrm>
            <a:off x="3524250" y="5600731"/>
            <a:ext cx="835461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r" eaLnBrk="1" hangingPunct="1"/>
            <a:r>
              <a:rPr lang="en-US" altLang="x-none" sz="2700">
                <a:solidFill>
                  <a:srgbClr val="FFFF00"/>
                </a:solidFill>
                <a:ea typeface="ＭＳ Ｐゴシック" charset="-128"/>
              </a:rPr>
              <a:t>http://en.wikipedia.org/wiki/SQL</a:t>
            </a:r>
          </a:p>
          <a:p>
            <a:pPr algn="r" eaLnBrk="1" hangingPunct="1"/>
            <a:r>
              <a:rPr lang="en-US" altLang="x-none" sz="2700">
                <a:solidFill>
                  <a:srgbClr val="FFFF00"/>
                </a:solidFill>
                <a:ea typeface="ＭＳ Ｐゴシック" charset="-128"/>
              </a:rPr>
              <a:t>https://en.wikipedia.org/wiki/ANSI-SPARC_Architecture</a:t>
            </a:r>
          </a:p>
        </p:txBody>
      </p:sp>
      <p:pic>
        <p:nvPicPr>
          <p:cNvPr id="12292" name="Picture 4" descr="ANSI-SPARC_DB_mode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1" y="1200150"/>
            <a:ext cx="4242197" cy="412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917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title"/>
          </p:nvPr>
        </p:nvSpPr>
        <p:spPr>
          <a:xfrm>
            <a:off x="6257924" y="365125"/>
            <a:ext cx="5095875" cy="1325563"/>
          </a:xfrm>
          <a:prstGeom prst="rect">
            <a:avLst/>
          </a:prstGeom>
          <a:noFill/>
          <a:ln>
            <a:noFill/>
          </a:ln>
        </p:spPr>
        <p:txBody>
          <a:bodyPr vert="horz" lIns="28567" tIns="28567" rIns="28567" bIns="28567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00FF00"/>
              </a:buClr>
              <a:buSzPct val="25000"/>
            </a:pPr>
            <a:r>
              <a:rPr lang="en" sz="40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Start Simple - A Single Table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7415212" y="2367678"/>
            <a:ext cx="4397347" cy="2618660"/>
          </a:xfrm>
          <a:prstGeom prst="rect">
            <a:avLst/>
          </a:prstGeom>
          <a:noFill/>
          <a:ln>
            <a:noFill/>
          </a:ln>
        </p:spPr>
        <p:txBody>
          <a:bodyPr lIns="68567" tIns="34267" rIns="68567" bIns="34267" anchor="t" anchorCtr="0">
            <a:noAutofit/>
          </a:bodyPr>
          <a:lstStyle/>
          <a:p>
            <a:pPr>
              <a:buClr>
                <a:srgbClr val="FF8000"/>
              </a:buClr>
              <a:buSzPct val="25000"/>
            </a:pP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CREATE TABLE </a:t>
            </a:r>
            <a:r>
              <a:rPr lang="en" sz="2133" b="1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Users</a:t>
            </a:r>
            <a:r>
              <a:rPr lang="en" sz="2133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endParaRPr lang="en-US" sz="2133" b="1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rgbClr val="FF8000"/>
              </a:buClr>
              <a:buSzPct val="25000"/>
            </a:pPr>
            <a:r>
              <a:rPr lang="en-US" sz="2133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id integer </a:t>
            </a:r>
            <a:r>
              <a:rPr lang="en-US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NOT NULL</a:t>
            </a:r>
          </a:p>
          <a:p>
            <a:pPr>
              <a:buClr>
                <a:srgbClr val="FF8000"/>
              </a:buClr>
              <a:buSzPct val="25000"/>
            </a:pPr>
            <a:r>
              <a:rPr lang="en-US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     PRIMARY KEY  </a:t>
            </a:r>
          </a:p>
          <a:p>
            <a:pPr>
              <a:buClr>
                <a:srgbClr val="FF8000"/>
              </a:buClr>
              <a:buSzPct val="25000"/>
            </a:pPr>
            <a:r>
              <a:rPr lang="en-US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     AUTOINCREMENT</a:t>
            </a:r>
            <a:r>
              <a:rPr lang="en-US" sz="2133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" sz="2133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>
              <a:buClr>
                <a:schemeClr val="lt1"/>
              </a:buClr>
              <a:buSzPct val="25000"/>
            </a:pPr>
            <a:r>
              <a:rPr lang="en" sz="2133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name 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VARCHAR</a:t>
            </a:r>
            <a:r>
              <a:rPr lang="en" sz="2133" b="1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(128), </a:t>
            </a:r>
          </a:p>
          <a:p>
            <a:pPr>
              <a:buClr>
                <a:srgbClr val="FFFFFF"/>
              </a:buClr>
              <a:buSzPct val="25000"/>
            </a:pPr>
            <a:r>
              <a:rPr lang="en" sz="2133" b="1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email 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VARCHAR</a:t>
            </a:r>
            <a:r>
              <a:rPr lang="en" sz="2133" b="1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(128)</a:t>
            </a:r>
          </a:p>
          <a:p>
            <a:pPr>
              <a:buClr>
                <a:srgbClr val="FFFFFF"/>
              </a:buClr>
              <a:buSzPct val="25000"/>
            </a:pPr>
            <a:r>
              <a:rPr lang="en" sz="2133" b="1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-US" sz="2133" b="1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lang="en" sz="2133" b="1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rgbClr val="000000"/>
              </a:buClr>
            </a:pPr>
            <a:endParaRPr sz="2133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1070" y="782509"/>
            <a:ext cx="583685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$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sqlite3 zip.sqlite3</a:t>
            </a:r>
          </a:p>
          <a:p>
            <a:r>
              <a:rPr lang="it-IT" dirty="0" err="1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SQLite</a:t>
            </a:r>
            <a:r>
              <a:rPr lang="it-IT" dirty="0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it-IT" dirty="0" err="1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version</a:t>
            </a:r>
            <a:r>
              <a:rPr lang="it-IT" dirty="0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 3.11.0 2016-02-15 17:29:24</a:t>
            </a:r>
          </a:p>
          <a:p>
            <a:r>
              <a:rPr lang="it-IT" dirty="0" err="1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Enter</a:t>
            </a:r>
            <a:r>
              <a:rPr lang="it-IT" dirty="0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 ".help" for </a:t>
            </a:r>
            <a:r>
              <a:rPr lang="it-IT" dirty="0" err="1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usage</a:t>
            </a:r>
            <a:r>
              <a:rPr lang="it-IT" dirty="0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it-IT" dirty="0" err="1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hints</a:t>
            </a:r>
            <a:r>
              <a:rPr lang="it-IT" dirty="0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.</a:t>
            </a:r>
          </a:p>
          <a:p>
            <a:r>
              <a:rPr lang="it-IT" dirty="0" err="1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sqlite</a:t>
            </a:r>
            <a:r>
              <a:rPr lang="it-IT" dirty="0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&gt; </a:t>
            </a:r>
            <a:r>
              <a:rPr lang="it-IT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.</a:t>
            </a:r>
            <a:r>
              <a:rPr lang="it-IT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tables</a:t>
            </a:r>
            <a:endParaRPr lang="it-IT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it-IT" dirty="0" err="1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sqlite</a:t>
            </a:r>
            <a:r>
              <a:rPr lang="it-IT" dirty="0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&gt; </a:t>
            </a:r>
            <a:r>
              <a:rPr lang="it-IT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CREATE TABLE </a:t>
            </a:r>
            <a:r>
              <a:rPr lang="it-IT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Users</a:t>
            </a:r>
            <a:r>
              <a:rPr lang="it-IT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( </a:t>
            </a: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mr-IN" dirty="0">
                <a:latin typeface="Courier" charset="0"/>
                <a:ea typeface="Courier" charset="0"/>
                <a:cs typeface="Courier" charset="0"/>
              </a:rPr>
              <a:t>...&gt; </a:t>
            </a:r>
            <a:r>
              <a:rPr lang="it-IT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it-IT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id INTEGER NOT NULL </a:t>
            </a:r>
          </a:p>
          <a:p>
            <a:r>
              <a:rPr lang="it-IT" dirty="0">
                <a:latin typeface="Courier" charset="0"/>
                <a:ea typeface="Courier" charset="0"/>
                <a:cs typeface="Courier" charset="0"/>
              </a:rPr>
              <a:t>   ...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&gt;       </a:t>
            </a:r>
            <a:r>
              <a:rPr lang="it-IT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PRIMARY KEY AUTOINCREMENT,</a:t>
            </a: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   ...&gt;   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name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VARCHAR(128), </a:t>
            </a: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   ...&gt;   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email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VARCHAR(128)</a:t>
            </a: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   ...&gt; 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;</a:t>
            </a:r>
            <a:endParaRPr lang="mr-IN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 err="1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sqlite</a:t>
            </a:r>
            <a:r>
              <a:rPr lang="en-US" dirty="0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&gt;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.tables</a:t>
            </a:r>
          </a:p>
          <a:p>
            <a:r>
              <a:rPr lang="en-US" dirty="0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Users</a:t>
            </a:r>
          </a:p>
          <a:p>
            <a:r>
              <a:rPr lang="en-US" dirty="0" err="1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sqlite</a:t>
            </a:r>
            <a:r>
              <a:rPr lang="en-US" dirty="0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&gt;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.schema Users</a:t>
            </a:r>
          </a:p>
          <a:p>
            <a:r>
              <a:rPr lang="en-US" dirty="0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CREATE TABLE Users(</a:t>
            </a:r>
          </a:p>
          <a:p>
            <a:r>
              <a:rPr lang="it-IT" dirty="0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  id INTEGER NOT NULL </a:t>
            </a:r>
          </a:p>
          <a:p>
            <a:r>
              <a:rPr lang="it-IT" dirty="0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      PRIMARY KEY AUTOINCREMENT,</a:t>
            </a:r>
            <a:endParaRPr lang="en-US" dirty="0">
              <a:solidFill>
                <a:schemeClr val="tx2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dirty="0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mr-IN" dirty="0" err="1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name</a:t>
            </a:r>
            <a:r>
              <a:rPr lang="mr-IN" dirty="0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 VARCHAR(128), </a:t>
            </a:r>
          </a:p>
          <a:p>
            <a:r>
              <a:rPr lang="en-US" dirty="0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  email VARCHAR(128)</a:t>
            </a:r>
          </a:p>
          <a:p>
            <a:r>
              <a:rPr lang="mr-IN" dirty="0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);</a:t>
            </a:r>
          </a:p>
          <a:p>
            <a:r>
              <a:rPr lang="en-US" dirty="0" err="1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sqlite</a:t>
            </a:r>
            <a:r>
              <a:rPr lang="en-US" dirty="0">
                <a:solidFill>
                  <a:schemeClr val="tx2"/>
                </a:solidFill>
                <a:latin typeface="Courier" charset="0"/>
                <a:ea typeface="Courier" charset="0"/>
                <a:cs typeface="Courier" charset="0"/>
              </a:rPr>
              <a:t>&gt; </a:t>
            </a:r>
          </a:p>
        </p:txBody>
      </p:sp>
      <p:sp>
        <p:nvSpPr>
          <p:cNvPr id="3" name="Rectangle 2"/>
          <p:cNvSpPr/>
          <p:nvPr/>
        </p:nvSpPr>
        <p:spPr>
          <a:xfrm>
            <a:off x="6962898" y="6045488"/>
            <a:ext cx="4849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https://www.dj4e.com/lectures/SQL-01-Basics.txt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291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28567" tIns="28567" rIns="28567" bIns="28567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ct val="25000"/>
            </a:pPr>
            <a:r>
              <a:rPr lang="en" sz="5733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SQL Summary</a:t>
            </a:r>
          </a:p>
        </p:txBody>
      </p:sp>
      <p:sp>
        <p:nvSpPr>
          <p:cNvPr id="469" name="Shape 469"/>
          <p:cNvSpPr txBox="1"/>
          <p:nvPr/>
        </p:nvSpPr>
        <p:spPr>
          <a:xfrm>
            <a:off x="4130278" y="3933825"/>
            <a:ext cx="3688649" cy="60007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FF00"/>
              </a:buClr>
              <a:buSzPct val="25000"/>
            </a:pPr>
            <a:r>
              <a:rPr lang="en" sz="2267">
                <a:solidFill>
                  <a:srgbClr val="FF6600"/>
                </a:solidFill>
                <a:latin typeface="Courier"/>
                <a:ea typeface="Courier New"/>
                <a:cs typeface="Courier"/>
                <a:sym typeface="Courier New"/>
              </a:rPr>
              <a:t>SELECT</a:t>
            </a:r>
            <a:r>
              <a:rPr lang="en" sz="2267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 * </a:t>
            </a:r>
            <a:r>
              <a:rPr lang="en" sz="2267">
                <a:solidFill>
                  <a:srgbClr val="FF6600"/>
                </a:solidFill>
                <a:latin typeface="Courier"/>
                <a:ea typeface="Courier New"/>
                <a:cs typeface="Courier"/>
                <a:sym typeface="Courier New"/>
              </a:rPr>
              <a:t>FROM</a:t>
            </a:r>
            <a:r>
              <a:rPr lang="en" sz="2267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 Users</a:t>
            </a:r>
          </a:p>
        </p:txBody>
      </p:sp>
      <p:sp>
        <p:nvSpPr>
          <p:cNvPr id="470" name="Shape 470"/>
          <p:cNvSpPr txBox="1"/>
          <p:nvPr/>
        </p:nvSpPr>
        <p:spPr>
          <a:xfrm>
            <a:off x="1146571" y="4562476"/>
            <a:ext cx="9657223" cy="60007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FF00"/>
              </a:buClr>
              <a:buSzPct val="25000"/>
            </a:pPr>
            <a:r>
              <a:rPr lang="en" sz="2267">
                <a:solidFill>
                  <a:srgbClr val="FF6600"/>
                </a:solidFill>
                <a:latin typeface="Courier"/>
                <a:ea typeface="Courier New"/>
                <a:cs typeface="Courier"/>
                <a:sym typeface="Courier New"/>
              </a:rPr>
              <a:t>SELECT </a:t>
            </a:r>
            <a:r>
              <a:rPr lang="en" sz="2267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* </a:t>
            </a:r>
            <a:r>
              <a:rPr lang="en" sz="2267">
                <a:solidFill>
                  <a:srgbClr val="FF6600"/>
                </a:solidFill>
                <a:latin typeface="Courier"/>
                <a:ea typeface="Courier New"/>
                <a:cs typeface="Courier"/>
                <a:sym typeface="Courier New"/>
              </a:rPr>
              <a:t>FROM</a:t>
            </a:r>
            <a:r>
              <a:rPr lang="en" sz="2267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 Users </a:t>
            </a:r>
            <a:r>
              <a:rPr lang="en" sz="2267">
                <a:solidFill>
                  <a:srgbClr val="FF6600"/>
                </a:solidFill>
                <a:latin typeface="Courier"/>
                <a:ea typeface="Courier New"/>
                <a:cs typeface="Courier"/>
                <a:sym typeface="Courier New"/>
              </a:rPr>
              <a:t>WHERE </a:t>
            </a:r>
            <a:r>
              <a:rPr lang="en" sz="2267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email='csev@umich.edu'</a:t>
            </a:r>
          </a:p>
        </p:txBody>
      </p:sp>
      <p:sp>
        <p:nvSpPr>
          <p:cNvPr id="471" name="Shape 471"/>
          <p:cNvSpPr txBox="1"/>
          <p:nvPr/>
        </p:nvSpPr>
        <p:spPr>
          <a:xfrm>
            <a:off x="691752" y="3248025"/>
            <a:ext cx="10794149" cy="5429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FF00"/>
              </a:buClr>
              <a:buSzPct val="25000"/>
            </a:pPr>
            <a:r>
              <a:rPr lang="en" sz="2267">
                <a:solidFill>
                  <a:srgbClr val="FF6600"/>
                </a:solidFill>
                <a:latin typeface="Courier"/>
                <a:ea typeface="Courier New"/>
                <a:cs typeface="Courier"/>
                <a:sym typeface="Courier New"/>
              </a:rPr>
              <a:t>UPDATE</a:t>
            </a:r>
            <a:r>
              <a:rPr lang="en" sz="2267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 Users </a:t>
            </a:r>
            <a:r>
              <a:rPr lang="en" sz="2267">
                <a:solidFill>
                  <a:srgbClr val="FF6600"/>
                </a:solidFill>
                <a:latin typeface="Courier"/>
                <a:ea typeface="Courier New"/>
                <a:cs typeface="Courier"/>
                <a:sym typeface="Courier New"/>
              </a:rPr>
              <a:t>SET</a:t>
            </a:r>
            <a:r>
              <a:rPr lang="en" sz="2267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 name="Charles" </a:t>
            </a:r>
            <a:r>
              <a:rPr lang="en" sz="2267">
                <a:solidFill>
                  <a:srgbClr val="FF6600"/>
                </a:solidFill>
                <a:latin typeface="Courier"/>
                <a:ea typeface="Courier New"/>
                <a:cs typeface="Courier"/>
                <a:sym typeface="Courier New"/>
              </a:rPr>
              <a:t>WHERE</a:t>
            </a:r>
            <a:r>
              <a:rPr lang="en" sz="2267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 email='csev@umich.edu'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282543" y="1926675"/>
            <a:ext cx="11745899" cy="55237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FF00"/>
              </a:buClr>
              <a:buSzPct val="25000"/>
            </a:pPr>
            <a:r>
              <a:rPr lang="en" sz="2267">
                <a:solidFill>
                  <a:srgbClr val="FF6600"/>
                </a:solidFill>
                <a:latin typeface="Courier"/>
                <a:ea typeface="Courier New"/>
                <a:cs typeface="Courier"/>
                <a:sym typeface="Courier New"/>
              </a:rPr>
              <a:t>INSERT INTO </a:t>
            </a:r>
            <a:r>
              <a:rPr lang="en" sz="2267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Users (name, email) </a:t>
            </a:r>
            <a:r>
              <a:rPr lang="en" sz="2267">
                <a:solidFill>
                  <a:srgbClr val="FF6600"/>
                </a:solidFill>
                <a:latin typeface="Courier"/>
                <a:ea typeface="Courier New"/>
                <a:cs typeface="Courier"/>
                <a:sym typeface="Courier New"/>
              </a:rPr>
              <a:t>VALUES</a:t>
            </a:r>
            <a:r>
              <a:rPr lang="en" sz="2267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 ('Kristin', 'kf@umich.edu')</a:t>
            </a:r>
          </a:p>
        </p:txBody>
      </p:sp>
      <p:sp>
        <p:nvSpPr>
          <p:cNvPr id="473" name="Shape 473"/>
          <p:cNvSpPr txBox="1"/>
          <p:nvPr/>
        </p:nvSpPr>
        <p:spPr>
          <a:xfrm>
            <a:off x="1556156" y="2544478"/>
            <a:ext cx="8851049" cy="5809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FF00"/>
              </a:buClr>
              <a:buSzPct val="25000"/>
            </a:pPr>
            <a:r>
              <a:rPr lang="en" sz="2267">
                <a:solidFill>
                  <a:srgbClr val="FF6600"/>
                </a:solidFill>
                <a:latin typeface="Courier"/>
                <a:ea typeface="Courier New"/>
                <a:cs typeface="Courier"/>
                <a:sym typeface="Courier New"/>
              </a:rPr>
              <a:t>DELETE FROM </a:t>
            </a:r>
            <a:r>
              <a:rPr lang="en" sz="2267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Users </a:t>
            </a:r>
            <a:r>
              <a:rPr lang="en" sz="2267">
                <a:solidFill>
                  <a:srgbClr val="FF6600"/>
                </a:solidFill>
                <a:latin typeface="Courier"/>
                <a:ea typeface="Courier New"/>
                <a:cs typeface="Courier"/>
                <a:sym typeface="Courier New"/>
              </a:rPr>
              <a:t>WHERE </a:t>
            </a:r>
            <a:r>
              <a:rPr lang="en" sz="2267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email='ted@umich.edu'</a:t>
            </a:r>
          </a:p>
        </p:txBody>
      </p:sp>
      <p:sp>
        <p:nvSpPr>
          <p:cNvPr id="474" name="Shape 474"/>
          <p:cNvSpPr txBox="1"/>
          <p:nvPr/>
        </p:nvSpPr>
        <p:spPr>
          <a:xfrm>
            <a:off x="2920604" y="5248275"/>
            <a:ext cx="6118649" cy="5620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FF00"/>
              </a:buClr>
              <a:buSzPct val="25000"/>
            </a:pPr>
            <a:r>
              <a:rPr lang="en" sz="2267">
                <a:solidFill>
                  <a:srgbClr val="FF6600"/>
                </a:solidFill>
                <a:latin typeface="Courier"/>
                <a:ea typeface="Courier New"/>
                <a:cs typeface="Courier"/>
                <a:sym typeface="Courier New"/>
              </a:rPr>
              <a:t>SELECT</a:t>
            </a:r>
            <a:r>
              <a:rPr lang="en" sz="2267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 * </a:t>
            </a:r>
            <a:r>
              <a:rPr lang="en" sz="2267">
                <a:solidFill>
                  <a:srgbClr val="FF6600"/>
                </a:solidFill>
                <a:latin typeface="Courier"/>
                <a:ea typeface="Courier New"/>
                <a:cs typeface="Courier"/>
                <a:sym typeface="Courier New"/>
              </a:rPr>
              <a:t>FROM</a:t>
            </a:r>
            <a:r>
              <a:rPr lang="en" sz="2267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 Users </a:t>
            </a:r>
            <a:r>
              <a:rPr lang="en" sz="2267">
                <a:solidFill>
                  <a:srgbClr val="FF6600"/>
                </a:solidFill>
                <a:latin typeface="Courier"/>
                <a:ea typeface="Courier New"/>
                <a:cs typeface="Courier"/>
                <a:sym typeface="Courier New"/>
              </a:rPr>
              <a:t>ORDER BY </a:t>
            </a:r>
            <a:r>
              <a:rPr lang="en" sz="2267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email</a:t>
            </a:r>
          </a:p>
        </p:txBody>
      </p:sp>
    </p:spTree>
    <p:extLst>
      <p:ext uri="{BB962C8B-B14F-4D97-AF65-F5344CB8AC3E}">
        <p14:creationId xmlns:p14="http://schemas.microsoft.com/office/powerpoint/2010/main" val="2146193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Relational Mapping (ORM)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74850"/>
          </a:xfrm>
        </p:spPr>
        <p:txBody>
          <a:bodyPr/>
          <a:lstStyle/>
          <a:p>
            <a:r>
              <a:rPr lang="en-US" dirty="0"/>
              <a:t>Allows us to map tables to objects and columns</a:t>
            </a:r>
          </a:p>
          <a:p>
            <a:r>
              <a:rPr lang="en-US" dirty="0"/>
              <a:t>We use those objects to store and retrieve data from the database</a:t>
            </a:r>
          </a:p>
          <a:p>
            <a:r>
              <a:rPr lang="en-US" dirty="0"/>
              <a:t>Improved portability across database dialects (SQLite, MySQL, Postgres, Oracle)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057400" y="4271962"/>
            <a:ext cx="3814763" cy="20716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/>
              <a:t>Python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00476" y="4486275"/>
            <a:ext cx="1643062" cy="162877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Model library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err="1"/>
              <a:t>models.py</a:t>
            </a:r>
            <a:endParaRPr lang="en-US" sz="2400" dirty="0"/>
          </a:p>
        </p:txBody>
      </p:sp>
      <p:sp>
        <p:nvSpPr>
          <p:cNvPr id="7" name="Can 6"/>
          <p:cNvSpPr/>
          <p:nvPr/>
        </p:nvSpPr>
        <p:spPr>
          <a:xfrm>
            <a:off x="8915401" y="4271962"/>
            <a:ext cx="1752600" cy="62865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SQLite</a:t>
            </a:r>
          </a:p>
        </p:txBody>
      </p:sp>
      <p:sp>
        <p:nvSpPr>
          <p:cNvPr id="8" name="Left-Right Arrow 7"/>
          <p:cNvSpPr/>
          <p:nvPr/>
        </p:nvSpPr>
        <p:spPr>
          <a:xfrm>
            <a:off x="6186488" y="4657725"/>
            <a:ext cx="2271713" cy="10287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SQL</a:t>
            </a:r>
          </a:p>
        </p:txBody>
      </p:sp>
      <p:sp>
        <p:nvSpPr>
          <p:cNvPr id="9" name="Can 8"/>
          <p:cNvSpPr/>
          <p:nvPr/>
        </p:nvSpPr>
        <p:spPr>
          <a:xfrm>
            <a:off x="8915401" y="5072062"/>
            <a:ext cx="1752600" cy="61436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Postgres</a:t>
            </a:r>
          </a:p>
        </p:txBody>
      </p:sp>
      <p:sp>
        <p:nvSpPr>
          <p:cNvPr id="10" name="Can 9"/>
          <p:cNvSpPr/>
          <p:nvPr/>
        </p:nvSpPr>
        <p:spPr>
          <a:xfrm>
            <a:off x="8915401" y="5857874"/>
            <a:ext cx="1752600" cy="61436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MySQL</a:t>
            </a:r>
          </a:p>
        </p:txBody>
      </p:sp>
    </p:spTree>
    <p:extLst>
      <p:ext uri="{BB962C8B-B14F-4D97-AF65-F5344CB8AC3E}">
        <p14:creationId xmlns:p14="http://schemas.microsoft.com/office/powerpoint/2010/main" val="1579350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 table</a:t>
            </a:r>
          </a:p>
        </p:txBody>
      </p:sp>
      <p:sp>
        <p:nvSpPr>
          <p:cNvPr id="4" name="Shape 357"/>
          <p:cNvSpPr txBox="1"/>
          <p:nvPr/>
        </p:nvSpPr>
        <p:spPr>
          <a:xfrm>
            <a:off x="6714026" y="894414"/>
            <a:ext cx="3516923" cy="23059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68567" tIns="34267" rIns="68567" bIns="34267" anchor="t" anchorCtr="0">
            <a:noAutofit/>
          </a:bodyPr>
          <a:lstStyle/>
          <a:p>
            <a:pPr>
              <a:buClr>
                <a:srgbClr val="FF8000"/>
              </a:buClr>
              <a:buSzPct val="25000"/>
            </a:pPr>
            <a:r>
              <a:rPr lang="en-US" sz="2133" b="1" dirty="0">
                <a:solidFill>
                  <a:srgbClr val="00FDFF"/>
                </a:solidFill>
                <a:latin typeface="Courier New"/>
                <a:ea typeface="Courier New"/>
                <a:cs typeface="Courier New"/>
                <a:sym typeface="Courier New"/>
              </a:rPr>
              <a:t>SQL:</a:t>
            </a:r>
          </a:p>
          <a:p>
            <a:pPr>
              <a:buClr>
                <a:srgbClr val="FF8000"/>
              </a:buClr>
              <a:buSzPct val="25000"/>
            </a:pPr>
            <a:endParaRPr lang="en-US" sz="2133" b="1" dirty="0">
              <a:solidFill>
                <a:srgbClr val="FF8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rgbClr val="FF8000"/>
              </a:buClr>
              <a:buSzPct val="25000"/>
            </a:pP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CREATE TABLE </a:t>
            </a:r>
            <a:r>
              <a:rPr lang="en" sz="2133" b="1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Users</a:t>
            </a:r>
            <a:r>
              <a:rPr lang="en" sz="2133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 </a:t>
            </a:r>
          </a:p>
          <a:p>
            <a:pPr>
              <a:buClr>
                <a:schemeClr val="lt1"/>
              </a:buClr>
              <a:buSzPct val="25000"/>
            </a:pPr>
            <a:r>
              <a:rPr lang="en" sz="2133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name 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VARCHAR</a:t>
            </a:r>
            <a:r>
              <a:rPr lang="en" sz="2133" b="1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(128), </a:t>
            </a:r>
          </a:p>
          <a:p>
            <a:pPr>
              <a:buClr>
                <a:srgbClr val="FFFFFF"/>
              </a:buClr>
              <a:buSzPct val="25000"/>
            </a:pPr>
            <a:r>
              <a:rPr lang="en" sz="2133" b="1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email 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VARCHAR</a:t>
            </a:r>
            <a:r>
              <a:rPr lang="en" sz="2133" b="1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(128)</a:t>
            </a:r>
          </a:p>
          <a:p>
            <a:pPr>
              <a:buClr>
                <a:srgbClr val="FFFFFF"/>
              </a:buClr>
              <a:buSzPct val="25000"/>
            </a:pPr>
            <a:r>
              <a:rPr lang="en" sz="2133" b="1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-US" sz="2133" b="1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lang="en" sz="2133" b="1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rgbClr val="000000"/>
              </a:buClr>
            </a:pPr>
            <a:endParaRPr sz="2133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357"/>
          <p:cNvSpPr txBox="1"/>
          <p:nvPr/>
        </p:nvSpPr>
        <p:spPr>
          <a:xfrm>
            <a:off x="1023299" y="3493890"/>
            <a:ext cx="7334888" cy="25211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68567" tIns="34267" rIns="68567" bIns="34267" anchor="t" anchorCtr="0">
            <a:noAutofit/>
          </a:bodyPr>
          <a:lstStyle/>
          <a:p>
            <a:pPr>
              <a:buClr>
                <a:srgbClr val="FF8000"/>
              </a:buClr>
              <a:buSzPct val="25000"/>
            </a:pPr>
            <a:r>
              <a:rPr lang="en-US" sz="2133" b="1" dirty="0" err="1">
                <a:solidFill>
                  <a:srgbClr val="00FDFF"/>
                </a:solidFill>
                <a:latin typeface="Courier New"/>
                <a:ea typeface="Courier New"/>
                <a:cs typeface="Courier New"/>
                <a:sym typeface="Courier New"/>
              </a:rPr>
              <a:t>models.py</a:t>
            </a:r>
            <a:r>
              <a:rPr lang="en-US" sz="2133" b="1" dirty="0">
                <a:solidFill>
                  <a:srgbClr val="00FDFF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>
              <a:buClr>
                <a:srgbClr val="FF8000"/>
              </a:buClr>
              <a:buSzPct val="25000"/>
            </a:pPr>
            <a:endParaRPr lang="en-US" sz="2133" b="1" dirty="0">
              <a:solidFill>
                <a:srgbClr val="FF8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rgbClr val="FF8000"/>
              </a:buClr>
              <a:buSzPct val="25000"/>
            </a:pP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from </a:t>
            </a:r>
            <a:r>
              <a:rPr lang="en" sz="2133" b="1" dirty="0" err="1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django.db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 import models</a:t>
            </a:r>
            <a:endParaRPr lang="en-US" sz="2133" b="1" dirty="0">
              <a:solidFill>
                <a:srgbClr val="FF8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rgbClr val="FF8000"/>
              </a:buClr>
              <a:buSzPct val="25000"/>
            </a:pPr>
            <a:endParaRPr lang="en-US" sz="2133" b="1" dirty="0">
              <a:solidFill>
                <a:srgbClr val="FF8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rgbClr val="FF8000"/>
              </a:buClr>
              <a:buSzPct val="25000"/>
            </a:pP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en" sz="2133" b="1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User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2133" b="1" dirty="0" err="1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models.Model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):</a:t>
            </a:r>
            <a:endParaRPr lang="en-US" sz="2133" b="1" dirty="0">
              <a:solidFill>
                <a:srgbClr val="FF8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rgbClr val="FF8000"/>
              </a:buClr>
              <a:buSzPct val="25000"/>
            </a:pP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2133" b="1" dirty="0"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 sz="2133" b="1" dirty="0" err="1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models.CharField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2133" b="1" dirty="0" err="1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max_length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" sz="2133" b="1" dirty="0">
                <a:latin typeface="Courier New"/>
                <a:ea typeface="Courier New"/>
                <a:cs typeface="Courier New"/>
                <a:sym typeface="Courier New"/>
              </a:rPr>
              <a:t>128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US" sz="2133" b="1" dirty="0">
              <a:solidFill>
                <a:srgbClr val="FF8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rgbClr val="FF8000"/>
              </a:buClr>
              <a:buSzPct val="25000"/>
            </a:pP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2133" b="1" dirty="0">
                <a:latin typeface="Courier New"/>
                <a:ea typeface="Courier New"/>
                <a:cs typeface="Courier New"/>
                <a:sym typeface="Courier New"/>
              </a:rPr>
              <a:t>email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 sz="2133" b="1" dirty="0" err="1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models.CharField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2133" b="1" dirty="0" err="1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max_length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" sz="2133" b="1" dirty="0">
                <a:latin typeface="Courier New"/>
                <a:ea typeface="Courier New"/>
                <a:cs typeface="Courier New"/>
                <a:sym typeface="Courier New"/>
              </a:rPr>
              <a:t>128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2133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3307" y="6173271"/>
            <a:ext cx="5593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/csev/dj4e-samples/tree/master/users</a:t>
            </a:r>
          </a:p>
        </p:txBody>
      </p:sp>
    </p:spTree>
    <p:extLst>
      <p:ext uri="{BB962C8B-B14F-4D97-AF65-F5344CB8AC3E}">
        <p14:creationId xmlns:p14="http://schemas.microsoft.com/office/powerpoint/2010/main" val="416139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13307" y="6173271"/>
            <a:ext cx="5593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/csev/dj4e-samples/tree/master/users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06569" y="515660"/>
            <a:ext cx="569899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$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cd ~/dj4e-samples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$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python3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manage.py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makemigrations</a:t>
            </a:r>
            <a:endParaRPr lang="en-US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Migrations for 'users':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users/migrations/0001_initial.py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    - Create model User</a:t>
            </a:r>
          </a:p>
          <a:p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$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python3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manage.py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migrate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Running migrations: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Applying contenttypes.0001_initial... OK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...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Applying sessions.0001_initial... OK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Applying users.0001_initial... OK</a:t>
            </a:r>
          </a:p>
        </p:txBody>
      </p:sp>
      <p:sp>
        <p:nvSpPr>
          <p:cNvPr id="7" name="Shape 357"/>
          <p:cNvSpPr txBox="1"/>
          <p:nvPr/>
        </p:nvSpPr>
        <p:spPr>
          <a:xfrm>
            <a:off x="1023299" y="3493890"/>
            <a:ext cx="7334888" cy="2521148"/>
          </a:xfrm>
          <a:prstGeom prst="rect">
            <a:avLst/>
          </a:prstGeom>
          <a:noFill/>
          <a:ln>
            <a:noFill/>
          </a:ln>
        </p:spPr>
        <p:txBody>
          <a:bodyPr lIns="68567" tIns="34267" rIns="68567" bIns="34267" anchor="t" anchorCtr="0">
            <a:noAutofit/>
          </a:bodyPr>
          <a:lstStyle/>
          <a:p>
            <a:pPr>
              <a:buClr>
                <a:srgbClr val="FF8000"/>
              </a:buClr>
              <a:buSzPct val="25000"/>
            </a:pPr>
            <a:r>
              <a:rPr lang="en-US" sz="2133" b="1" dirty="0" err="1">
                <a:solidFill>
                  <a:srgbClr val="00FDFF"/>
                </a:solidFill>
                <a:latin typeface="Courier New"/>
                <a:ea typeface="Courier New"/>
                <a:cs typeface="Courier New"/>
                <a:sym typeface="Courier New"/>
              </a:rPr>
              <a:t>models.py</a:t>
            </a:r>
            <a:r>
              <a:rPr lang="en-US" sz="2133" b="1" dirty="0">
                <a:solidFill>
                  <a:srgbClr val="00FDFF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>
              <a:buClr>
                <a:srgbClr val="FF8000"/>
              </a:buClr>
              <a:buSzPct val="25000"/>
            </a:pPr>
            <a:endParaRPr lang="en-US" sz="2133" b="1" dirty="0">
              <a:solidFill>
                <a:srgbClr val="FF8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rgbClr val="FF8000"/>
              </a:buClr>
              <a:buSzPct val="25000"/>
            </a:pP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from </a:t>
            </a:r>
            <a:r>
              <a:rPr lang="en" sz="2133" b="1" dirty="0" err="1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django.db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 import models</a:t>
            </a:r>
            <a:endParaRPr lang="en-US" sz="2133" b="1" dirty="0">
              <a:solidFill>
                <a:srgbClr val="FF8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rgbClr val="FF8000"/>
              </a:buClr>
              <a:buSzPct val="25000"/>
            </a:pPr>
            <a:endParaRPr lang="en-US" sz="2133" b="1" dirty="0">
              <a:solidFill>
                <a:srgbClr val="FF8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rgbClr val="FF8000"/>
              </a:buClr>
              <a:buSzPct val="25000"/>
            </a:pP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en" sz="2133" b="1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User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2133" b="1" dirty="0" err="1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models.Model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):</a:t>
            </a:r>
            <a:endParaRPr lang="en-US" sz="2133" b="1" dirty="0">
              <a:solidFill>
                <a:srgbClr val="FF8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rgbClr val="FF8000"/>
              </a:buClr>
              <a:buSzPct val="25000"/>
            </a:pP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2133" b="1" dirty="0"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 sz="2133" b="1" dirty="0" err="1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models.CharField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2133" b="1" dirty="0" err="1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max_length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" sz="2133" b="1" dirty="0">
                <a:latin typeface="Courier New"/>
                <a:ea typeface="Courier New"/>
                <a:cs typeface="Courier New"/>
                <a:sym typeface="Courier New"/>
              </a:rPr>
              <a:t>128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US" sz="2133" b="1" dirty="0">
              <a:solidFill>
                <a:srgbClr val="FF8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rgbClr val="FF8000"/>
              </a:buClr>
              <a:buSzPct val="25000"/>
            </a:pP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2133" b="1" dirty="0">
                <a:latin typeface="Courier New"/>
                <a:ea typeface="Courier New"/>
                <a:cs typeface="Courier New"/>
                <a:sym typeface="Courier New"/>
              </a:rPr>
              <a:t>email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 sz="2133" b="1" dirty="0" err="1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models.CharField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2133" b="1" dirty="0" err="1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max_length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" sz="2133" b="1" dirty="0">
                <a:latin typeface="Courier New"/>
                <a:ea typeface="Courier New"/>
                <a:cs typeface="Courier New"/>
                <a:sym typeface="Courier New"/>
              </a:rPr>
              <a:t>128</a:t>
            </a:r>
            <a:r>
              <a:rPr lang="en" sz="2133" b="1" dirty="0">
                <a:solidFill>
                  <a:srgbClr val="FF8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2133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4562475" cy="1325563"/>
          </a:xfrm>
        </p:spPr>
        <p:txBody>
          <a:bodyPr/>
          <a:lstStyle/>
          <a:p>
            <a:r>
              <a:rPr lang="en-US" dirty="0"/>
              <a:t>Creating </a:t>
            </a:r>
            <a:r>
              <a:rPr lang="en-US"/>
              <a:t>the Table from the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88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13307" y="6173271"/>
            <a:ext cx="5593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/csev/dj4e-samples/tree/master/users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86238" y="728663"/>
            <a:ext cx="7904728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$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cd ~/dj4e-samples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    $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sqlite3 db.sqlite3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    SQLite version 3.24.0 2018-06-04 14:10:15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    Enter ".help" for usage hints.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   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sqlite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&gt;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.tables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   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auth_group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                 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django_admin_log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    </a:t>
            </a:r>
            <a:r>
              <a:rPr lang="en-US" dirty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[ ..snip ..]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   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auth_user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                 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django_session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   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auth_user_groups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            </a:t>
            </a:r>
            <a:r>
              <a:rPr lang="en-US" dirty="0" err="1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users_user</a:t>
            </a:r>
            <a:endParaRPr lang="en-US" dirty="0">
              <a:solidFill>
                <a:srgbClr val="00FDFF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   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auth_user_user_permissions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   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sqlite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&gt;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.schema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users_user</a:t>
            </a:r>
            <a:endParaRPr lang="en-US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    CREATE TABLE IF NOT EXISTS "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users_user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" (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        "id" integer NOT NULL PRIMARY KEY AUTOINCREMENT,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        "name" varchar(128) NOT NULL,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        "email" varchar(128) NOT NULL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    );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   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sqlite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&gt;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.quit</a:t>
            </a:r>
          </a:p>
          <a:p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348038" cy="1325563"/>
          </a:xfrm>
        </p:spPr>
        <p:txBody>
          <a:bodyPr/>
          <a:lstStyle/>
          <a:p>
            <a:r>
              <a:rPr lang="en-US" dirty="0"/>
              <a:t>Checking</a:t>
            </a:r>
            <a:r>
              <a:rPr lang="mr-IN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14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1073</TotalTime>
  <Words>2121</Words>
  <Application>Microsoft Macintosh PowerPoint</Application>
  <PresentationFormat>Widescreen</PresentationFormat>
  <Paragraphs>362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Courier</vt:lpstr>
      <vt:lpstr>Courier New</vt:lpstr>
      <vt:lpstr>Gill Sans</vt:lpstr>
      <vt:lpstr>Helvetica</vt:lpstr>
      <vt:lpstr>Office Theme</vt:lpstr>
      <vt:lpstr>Simple Django Models</vt:lpstr>
      <vt:lpstr>PowerPoint Presentation</vt:lpstr>
      <vt:lpstr>SQL</vt:lpstr>
      <vt:lpstr>Start Simple - A Single Table</vt:lpstr>
      <vt:lpstr>SQL Summary</vt:lpstr>
      <vt:lpstr>Object Relational Mapping (ORM)</vt:lpstr>
      <vt:lpstr>Defining a table</vt:lpstr>
      <vt:lpstr>Creating the Table from the Model</vt:lpstr>
      <vt:lpstr>Checking…</vt:lpstr>
      <vt:lpstr>Inserting a Record</vt:lpstr>
      <vt:lpstr>Checking…</vt:lpstr>
      <vt:lpstr>CRUD in the ORM</vt:lpstr>
      <vt:lpstr>Model Field Types</vt:lpstr>
      <vt:lpstr>Models, Migrations, and Database Tables</vt:lpstr>
      <vt:lpstr>Migrations: From Model to Database</vt:lpstr>
      <vt:lpstr>makemigrations</vt:lpstr>
      <vt:lpstr>migrate</vt:lpstr>
      <vt:lpstr>Re-running makemigrate</vt:lpstr>
      <vt:lpstr>Re-running migrate from scratch</vt:lpstr>
      <vt:lpstr>Summary</vt:lpstr>
      <vt:lpstr>Acknowledgements / Contributions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Dynamic Web Content</dc:title>
  <dc:creator>Severance, Charles</dc:creator>
  <cp:lastModifiedBy>Severance, Charles</cp:lastModifiedBy>
  <cp:revision>67</cp:revision>
  <dcterms:created xsi:type="dcterms:W3CDTF">2019-01-19T02:12:54Z</dcterms:created>
  <dcterms:modified xsi:type="dcterms:W3CDTF">2023-07-08T15:25:33Z</dcterms:modified>
</cp:coreProperties>
</file>