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8" r:id="rId2"/>
    <p:sldId id="392" r:id="rId3"/>
    <p:sldId id="393" r:id="rId4"/>
    <p:sldId id="397" r:id="rId5"/>
    <p:sldId id="398" r:id="rId6"/>
    <p:sldId id="400" r:id="rId7"/>
    <p:sldId id="401" r:id="rId8"/>
    <p:sldId id="414" r:id="rId9"/>
    <p:sldId id="406" r:id="rId10"/>
    <p:sldId id="389" r:id="rId11"/>
    <p:sldId id="407" r:id="rId12"/>
    <p:sldId id="388" r:id="rId13"/>
    <p:sldId id="403" r:id="rId14"/>
    <p:sldId id="404" r:id="rId15"/>
    <p:sldId id="405" r:id="rId16"/>
    <p:sldId id="409" r:id="rId17"/>
    <p:sldId id="416" r:id="rId18"/>
    <p:sldId id="417" r:id="rId19"/>
    <p:sldId id="418" r:id="rId20"/>
    <p:sldId id="420" r:id="rId21"/>
    <p:sldId id="411" r:id="rId22"/>
    <p:sldId id="412" r:id="rId23"/>
    <p:sldId id="413" r:id="rId24"/>
    <p:sldId id="380" r:id="rId25"/>
    <p:sldId id="273" r:id="rId26"/>
    <p:sldId id="40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0FF"/>
    <a:srgbClr val="0C4B33"/>
    <a:srgbClr val="00FF00"/>
    <a:srgbClr val="FF40FF"/>
    <a:srgbClr val="D7AC08"/>
    <a:srgbClr val="09442A"/>
    <a:srgbClr val="00FDFF"/>
    <a:srgbClr val="F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47"/>
    <p:restoredTop sz="94586"/>
  </p:normalViewPr>
  <p:slideViewPr>
    <p:cSldViewPr snapToGrid="0" snapToObjects="1">
      <p:cViewPr varScale="1">
        <p:scale>
          <a:sx n="57" d="100"/>
          <a:sy n="57" d="100"/>
        </p:scale>
        <p:origin x="16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B56FC-7D2E-F343-9D09-0D14B00AA564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D6606-78EC-E24C-A3B3-B3666C6F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4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82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264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66775" y="571501"/>
            <a:ext cx="10449000" cy="1333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342891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685783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028674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371566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4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C04C-7AF8-1445-A186-502B631B934F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F330-C845-6B40-9965-8A0C96ACE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7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7AC0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ckr.com/photos/dinnerseries/2357047509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Django Owned Rows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Charles Severance</a:t>
            </a:r>
          </a:p>
          <a:p>
            <a:pPr algn="r"/>
            <a:r>
              <a:rPr lang="en-US" sz="2800">
                <a:solidFill>
                  <a:srgbClr val="FFFFFF"/>
                </a:solidFill>
              </a:rPr>
              <a:t>www.dj4e.com</a:t>
            </a:r>
          </a:p>
          <a:p>
            <a:pPr algn="r"/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CC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54" y="5638800"/>
            <a:ext cx="11064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6461" y="5242349"/>
            <a:ext cx="5105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https://samples.dj4e.com/</a:t>
            </a:r>
            <a:r>
              <a:rPr lang="en-US" sz="2400" dirty="0" err="1">
                <a:solidFill>
                  <a:srgbClr val="FFFF00"/>
                </a:solidFill>
              </a:rPr>
              <a:t>myarts</a:t>
            </a:r>
            <a:r>
              <a:rPr lang="en-US" sz="2400" dirty="0">
                <a:solidFill>
                  <a:srgbClr val="FFFF00"/>
                </a:solidFill>
              </a:rPr>
              <a:t>/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https://</a:t>
            </a:r>
            <a:r>
              <a:rPr lang="en-US" sz="2400" dirty="0" err="1">
                <a:solidFill>
                  <a:srgbClr val="FFFF00"/>
                </a:solidFill>
              </a:rPr>
              <a:t>github.com</a:t>
            </a:r>
            <a:r>
              <a:rPr lang="en-US" sz="2400" dirty="0">
                <a:solidFill>
                  <a:srgbClr val="FFFF00"/>
                </a:solidFill>
              </a:rPr>
              <a:t>/csev/dj4e-samples/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13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821363"/>
            <a:ext cx="11192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docs.djangoproject.com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/4.2/ref/class-based-views/generic-display/#</a:t>
            </a:r>
            <a:r>
              <a:rPr lang="en-US" dirty="0" err="1"/>
              <a:t>django.views.generic.list.ListView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1" y="711197"/>
            <a:ext cx="11192931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4B33"/>
                </a:solidFill>
              </a:rPr>
              <a:t>class </a:t>
            </a:r>
            <a:r>
              <a:rPr lang="en-US" sz="2000" b="1" dirty="0" err="1">
                <a:solidFill>
                  <a:srgbClr val="0C4B33"/>
                </a:solidFill>
              </a:rPr>
              <a:t>django.views.generic.list.ListView</a:t>
            </a:r>
            <a:endParaRPr lang="en-US" sz="2000" b="1" dirty="0">
              <a:solidFill>
                <a:srgbClr val="0C4B33"/>
              </a:solidFill>
            </a:endParaRPr>
          </a:p>
          <a:p>
            <a:endParaRPr lang="en-US" sz="2000" b="1" dirty="0">
              <a:solidFill>
                <a:srgbClr val="0C4B33"/>
              </a:solidFill>
            </a:endParaRPr>
          </a:p>
          <a:p>
            <a:r>
              <a:rPr lang="en-US" sz="2000" dirty="0">
                <a:solidFill>
                  <a:srgbClr val="0C4B33"/>
                </a:solidFill>
              </a:rPr>
              <a:t>A page representing a list of objects. While this view is executing, </a:t>
            </a:r>
            <a:r>
              <a:rPr lang="en-US" sz="2000" dirty="0" err="1">
                <a:solidFill>
                  <a:srgbClr val="0C4B33"/>
                </a:solidFill>
              </a:rPr>
              <a:t>self.object_list</a:t>
            </a:r>
            <a:r>
              <a:rPr lang="en-US" sz="2000" dirty="0">
                <a:solidFill>
                  <a:srgbClr val="0C4B33"/>
                </a:solidFill>
              </a:rPr>
              <a:t> will contain the list of objects (usually, but not necessarily a </a:t>
            </a:r>
            <a:r>
              <a:rPr lang="en-US" sz="2000" dirty="0" err="1">
                <a:solidFill>
                  <a:srgbClr val="0C4B33"/>
                </a:solidFill>
              </a:rPr>
              <a:t>queryset</a:t>
            </a:r>
            <a:r>
              <a:rPr lang="en-US" sz="2000" dirty="0">
                <a:solidFill>
                  <a:srgbClr val="0C4B33"/>
                </a:solidFill>
              </a:rPr>
              <a:t>) that the view is operating upon.</a:t>
            </a:r>
          </a:p>
          <a:p>
            <a:endParaRPr lang="en-US" sz="2000" dirty="0">
              <a:solidFill>
                <a:srgbClr val="0C4B33"/>
              </a:solidFill>
            </a:endParaRPr>
          </a:p>
          <a:p>
            <a:r>
              <a:rPr lang="en-US" sz="2000" b="1" dirty="0">
                <a:solidFill>
                  <a:srgbClr val="0C4B33"/>
                </a:solidFill>
              </a:rPr>
              <a:t>Method Flowchart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C4B33"/>
                </a:solidFill>
              </a:rPr>
              <a:t>setup()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C4B33"/>
                </a:solidFill>
              </a:rPr>
              <a:t>dispatch()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C4B33"/>
                </a:solidFill>
              </a:rPr>
              <a:t>http_method_not_allowed</a:t>
            </a:r>
            <a:r>
              <a:rPr lang="en-US" sz="2000" dirty="0">
                <a:solidFill>
                  <a:srgbClr val="0C4B33"/>
                </a:solidFill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C4B33"/>
                </a:solidFill>
              </a:rPr>
              <a:t>get_template_names</a:t>
            </a:r>
            <a:r>
              <a:rPr lang="en-US" sz="2000" dirty="0">
                <a:solidFill>
                  <a:srgbClr val="0C4B33"/>
                </a:solidFill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C4B33"/>
                </a:solidFill>
              </a:rPr>
              <a:t>get_queryset</a:t>
            </a:r>
            <a:r>
              <a:rPr lang="en-US" sz="2000" dirty="0">
                <a:solidFill>
                  <a:srgbClr val="0C4B33"/>
                </a:solidFill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C4B33"/>
                </a:solidFill>
              </a:rPr>
              <a:t>get_context_object_name</a:t>
            </a:r>
            <a:r>
              <a:rPr lang="en-US" sz="2000" dirty="0">
                <a:solidFill>
                  <a:srgbClr val="0C4B33"/>
                </a:solidFill>
              </a:rPr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C4B33"/>
                </a:solidFill>
              </a:rPr>
              <a:t>get_context_data</a:t>
            </a:r>
            <a:r>
              <a:rPr lang="en-US" sz="2000" dirty="0">
                <a:solidFill>
                  <a:srgbClr val="0C4B33"/>
                </a:solidFill>
              </a:rPr>
              <a:t>()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C4B33"/>
                </a:solidFill>
              </a:rPr>
              <a:t>get()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solidFill>
                  <a:srgbClr val="0C4B33"/>
                </a:solidFill>
              </a:rPr>
              <a:t>render_to_response</a:t>
            </a:r>
            <a:r>
              <a:rPr lang="en-US" sz="2000" dirty="0">
                <a:solidFill>
                  <a:srgbClr val="0C4B33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259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2471" y="5157788"/>
            <a:ext cx="2725678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Edit Form 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76163" y="500063"/>
            <a:ext cx="2181995" cy="5594499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225" y="486044"/>
            <a:ext cx="13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1540" y="1632532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0570" y="207004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7069" y="2478972"/>
            <a:ext cx="16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 with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7060" y="869664"/>
            <a:ext cx="16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500FF"/>
                </a:solidFill>
              </a:rPr>
              <a:t>get_query_set</a:t>
            </a:r>
            <a:r>
              <a:rPr lang="en-US" dirty="0">
                <a:solidFill>
                  <a:srgbClr val="0500FF"/>
                </a:solidFill>
              </a:rPr>
              <a:t>()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981" y="1180736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Error  404 Page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540" y="3357993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379" y="2894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6514" y="4620193"/>
            <a:ext cx="23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success URL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5449" y="5057204"/>
            <a:ext cx="17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GET success URL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78639" y="5725230"/>
            <a:ext cx="18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Success page Yay!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5740" y="1175850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Error?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5740" y="3357002"/>
            <a:ext cx="76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Error?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13" idx="0"/>
          </p:cNvCxnSpPr>
          <p:nvPr/>
        </p:nvCxnSpPr>
        <p:spPr>
          <a:xfrm>
            <a:off x="4685842" y="670710"/>
            <a:ext cx="2281321" cy="198954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2" idx="1"/>
            <a:endCxn id="14" idx="3"/>
          </p:cNvCxnSpPr>
          <p:nvPr/>
        </p:nvCxnSpPr>
        <p:spPr>
          <a:xfrm rot="10800000" flipV="1">
            <a:off x="4808090" y="1360516"/>
            <a:ext cx="1777651" cy="48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9328211" y="2211302"/>
            <a:ext cx="1257300" cy="14734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model</a:t>
            </a:r>
          </a:p>
        </p:txBody>
      </p:sp>
      <p:cxnSp>
        <p:nvCxnSpPr>
          <p:cNvPr id="34" name="Straight Arrow Connector 33"/>
          <p:cNvCxnSpPr>
            <a:stCxn id="32" idx="2"/>
            <a:endCxn id="13" idx="3"/>
          </p:cNvCxnSpPr>
          <p:nvPr/>
        </p:nvCxnSpPr>
        <p:spPr>
          <a:xfrm flipH="1" flipV="1">
            <a:off x="7807265" y="1054330"/>
            <a:ext cx="1520946" cy="1893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8" idx="3"/>
          </p:cNvCxnSpPr>
          <p:nvPr/>
        </p:nvCxnSpPr>
        <p:spPr>
          <a:xfrm rot="5400000">
            <a:off x="5838835" y="688874"/>
            <a:ext cx="272016" cy="1984633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8" idx="1"/>
            <a:endCxn id="9" idx="0"/>
          </p:cNvCxnSpPr>
          <p:nvPr/>
        </p:nvCxnSpPr>
        <p:spPr>
          <a:xfrm rot="10800000" flipV="1">
            <a:off x="2007700" y="1817198"/>
            <a:ext cx="1013841" cy="252842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11" idx="1"/>
          </p:cNvCxnSpPr>
          <p:nvPr/>
        </p:nvCxnSpPr>
        <p:spPr>
          <a:xfrm rot="16200000" flipH="1">
            <a:off x="2490251" y="1956820"/>
            <a:ext cx="224266" cy="118937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16073" y="12397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46" name="Straight Arrow Connector 45"/>
          <p:cNvCxnSpPr>
            <a:stCxn id="8" idx="1"/>
            <a:endCxn id="44" idx="3"/>
          </p:cNvCxnSpPr>
          <p:nvPr/>
        </p:nvCxnSpPr>
        <p:spPr>
          <a:xfrm flipH="1" flipV="1">
            <a:off x="2222704" y="1424440"/>
            <a:ext cx="798836" cy="392758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</p:cNvCxnSpPr>
          <p:nvPr/>
        </p:nvCxnSpPr>
        <p:spPr>
          <a:xfrm>
            <a:off x="4806998" y="2663638"/>
            <a:ext cx="2160166" cy="308708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3" idx="1"/>
            <a:endCxn id="16" idx="3"/>
          </p:cNvCxnSpPr>
          <p:nvPr/>
        </p:nvCxnSpPr>
        <p:spPr>
          <a:xfrm rot="10800000" flipV="1">
            <a:off x="4982526" y="3541667"/>
            <a:ext cx="1603214" cy="9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1"/>
            <a:endCxn id="17" idx="2"/>
          </p:cNvCxnSpPr>
          <p:nvPr/>
        </p:nvCxnSpPr>
        <p:spPr>
          <a:xfrm rot="10800000">
            <a:off x="2020212" y="3263851"/>
            <a:ext cx="1001328" cy="278809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7" idx="0"/>
            <a:endCxn id="11" idx="1"/>
          </p:cNvCxnSpPr>
          <p:nvPr/>
        </p:nvCxnSpPr>
        <p:spPr>
          <a:xfrm rot="5400000" flipH="1" flipV="1">
            <a:off x="2493200" y="2190650"/>
            <a:ext cx="230880" cy="1176857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2" idx="2"/>
          </p:cNvCxnSpPr>
          <p:nvPr/>
        </p:nvCxnSpPr>
        <p:spPr>
          <a:xfrm flipV="1">
            <a:off x="7551489" y="2948033"/>
            <a:ext cx="1776722" cy="1448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19" idx="3"/>
          </p:cNvCxnSpPr>
          <p:nvPr/>
        </p:nvCxnSpPr>
        <p:spPr>
          <a:xfrm rot="5400000">
            <a:off x="5970442" y="3808137"/>
            <a:ext cx="223833" cy="176961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43214" y="5426536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Make Page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70022" y="3804819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76" name="Straight Arrow Connector 75"/>
          <p:cNvCxnSpPr>
            <a:stCxn id="16" idx="1"/>
          </p:cNvCxnSpPr>
          <p:nvPr/>
        </p:nvCxnSpPr>
        <p:spPr>
          <a:xfrm flipH="1">
            <a:off x="2076654" y="3542659"/>
            <a:ext cx="944886" cy="44682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20" idx="1"/>
          </p:cNvCxnSpPr>
          <p:nvPr/>
        </p:nvCxnSpPr>
        <p:spPr>
          <a:xfrm rot="10800000" flipH="1" flipV="1">
            <a:off x="2806513" y="4819146"/>
            <a:ext cx="328935" cy="422723"/>
          </a:xfrm>
          <a:prstGeom prst="bentConnector3">
            <a:avLst>
              <a:gd name="adj1" fmla="val -69497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3"/>
            <a:endCxn id="74" idx="0"/>
          </p:cNvCxnSpPr>
          <p:nvPr/>
        </p:nvCxnSpPr>
        <p:spPr>
          <a:xfrm>
            <a:off x="4868617" y="5241870"/>
            <a:ext cx="2076846" cy="184666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4" idx="2"/>
            <a:endCxn id="21" idx="3"/>
          </p:cNvCxnSpPr>
          <p:nvPr/>
        </p:nvCxnSpPr>
        <p:spPr>
          <a:xfrm rot="5400000">
            <a:off x="5878432" y="4842865"/>
            <a:ext cx="114028" cy="202003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endCxn id="74" idx="3"/>
          </p:cNvCxnSpPr>
          <p:nvPr/>
        </p:nvCxnSpPr>
        <p:spPr>
          <a:xfrm flipH="1">
            <a:off x="7547711" y="4396360"/>
            <a:ext cx="3778" cy="1214842"/>
          </a:xfrm>
          <a:prstGeom prst="curvedConnector3">
            <a:avLst>
              <a:gd name="adj1" fmla="val -6050821"/>
            </a:avLst>
          </a:prstGeom>
          <a:ln w="38100">
            <a:solidFill>
              <a:srgbClr val="FF7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70415" y="4831553"/>
            <a:ext cx="100995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7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61929" y="3666470"/>
            <a:ext cx="16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500FF"/>
                </a:solidFill>
              </a:rPr>
              <a:t>get_query_set</a:t>
            </a:r>
            <a:r>
              <a:rPr lang="en-US" dirty="0">
                <a:solidFill>
                  <a:srgbClr val="0500FF"/>
                </a:solidFill>
              </a:rPr>
              <a:t>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74472" y="3948433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Error  404 Page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64231" y="3943547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Error?</a:t>
            </a:r>
          </a:p>
        </p:txBody>
      </p:sp>
      <p:cxnSp>
        <p:nvCxnSpPr>
          <p:cNvPr id="48" name="Elbow Connector 47"/>
          <p:cNvCxnSpPr>
            <a:stCxn id="47" idx="1"/>
            <a:endCxn id="45" idx="3"/>
          </p:cNvCxnSpPr>
          <p:nvPr/>
        </p:nvCxnSpPr>
        <p:spPr>
          <a:xfrm rot="10800000" flipV="1">
            <a:off x="4786581" y="4128213"/>
            <a:ext cx="1777651" cy="48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2"/>
            <a:endCxn id="43" idx="3"/>
          </p:cNvCxnSpPr>
          <p:nvPr/>
        </p:nvCxnSpPr>
        <p:spPr>
          <a:xfrm flipH="1">
            <a:off x="7742134" y="2948033"/>
            <a:ext cx="1586077" cy="903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09851" y="3062773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get_context_data</a:t>
            </a:r>
            <a:r>
              <a:rPr lang="en-US" dirty="0">
                <a:solidFill>
                  <a:srgbClr val="FFFF00"/>
                </a:solidFill>
              </a:rPr>
              <a:t>()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6870" y="1370436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get_context_data</a:t>
            </a:r>
            <a:r>
              <a:rPr lang="en-US" dirty="0">
                <a:solidFill>
                  <a:srgbClr val="FFFF00"/>
                </a:solidFill>
              </a:rPr>
              <a:t>()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82836" y="4211694"/>
            <a:ext cx="11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Store Data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52573" y="2972346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Validate Data</a:t>
            </a:r>
          </a:p>
        </p:txBody>
      </p:sp>
    </p:spTree>
    <p:extLst>
      <p:ext uri="{BB962C8B-B14F-4D97-AF65-F5344CB8AC3E}">
        <p14:creationId xmlns:p14="http://schemas.microsoft.com/office/powerpoint/2010/main" val="198551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3821" y="4123782"/>
            <a:ext cx="7192445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h1</a:t>
            </a:r>
            <a:r>
              <a:rPr lang="en-US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b="1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List of {{ </a:t>
            </a:r>
            <a:r>
              <a:rPr lang="en-US" sz="1400" b="1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crazy_thing</a:t>
            </a:r>
            <a:r>
              <a:rPr lang="en-US" sz="1400" b="1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}}s</a:t>
            </a:r>
            <a:r>
              <a:rPr lang="en-US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h1</a:t>
            </a:r>
            <a:r>
              <a:rPr lang="en-US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if 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horse_list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{% for xyz in 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horse_list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400" b="1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mr-IN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"{% </a:t>
            </a:r>
            <a:r>
              <a:rPr lang="mr-IN" sz="14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mr-IN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mr-IN" sz="14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gview:horse</a:t>
            </a:r>
            <a:r>
              <a:rPr lang="mr-IN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mr-IN" sz="14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xyz.id</a:t>
            </a:r>
            <a:r>
              <a:rPr lang="mr-IN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%}"</a:t>
            </a:r>
            <a:r>
              <a:rPr lang="mr-IN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mr-IN" sz="1400" b="1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mr-IN" sz="1400" b="1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xyz.name</a:t>
            </a:r>
            <a:r>
              <a:rPr lang="mr-IN" sz="1400" b="1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mr-IN" sz="1400" b="1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b="1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400" b="1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b="1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b="1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b="1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b="1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b="1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b="1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b="1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{% </a:t>
            </a:r>
            <a:r>
              <a:rPr lang="mr-IN" sz="1400" b="1" u="sng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endfor</a:t>
            </a:r>
            <a:r>
              <a:rPr lang="mr-IN" sz="1400" b="1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en-US" sz="1400" b="1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15" y="3665064"/>
            <a:ext cx="5722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/templates/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wacky.html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14491" y="598563"/>
            <a:ext cx="38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https://samples.dj4e.com/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/wacky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24" y="747226"/>
            <a:ext cx="6354776" cy="28931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Lets explore how (badly) we can override things...</a:t>
            </a:r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WackyEquinesView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generic.ListView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mr-IN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</a:t>
            </a:r>
            <a:r>
              <a:rPr lang="mr-IN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mr-IN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Car</a:t>
            </a:r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template_name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4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gview</a:t>
            </a:r>
            <a:r>
              <a:rPr lang="en-US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wacky.html</a:t>
            </a:r>
            <a:r>
              <a:rPr lang="en-US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get_queryset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**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kwargs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crazy = 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Horse.objects.all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    </a:t>
            </a:r>
            <a:r>
              <a:rPr lang="en-US" sz="1400" b="1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Convention: Car</a:t>
            </a:r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crazy</a:t>
            </a:r>
          </a:p>
          <a:p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b="1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get_context_data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**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kwargs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context = </a:t>
            </a:r>
            <a:r>
              <a:rPr lang="en-US" sz="1400" b="1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super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().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get_context_data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(**</a:t>
            </a:r>
            <a:r>
              <a:rPr lang="en-US" sz="1400" b="1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kwargs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context[</a:t>
            </a:r>
            <a:r>
              <a:rPr lang="en-US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400" b="1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crazy_thing</a:t>
            </a:r>
            <a:r>
              <a:rPr lang="en-US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 = </a:t>
            </a:r>
            <a:r>
              <a:rPr lang="en-US" sz="1400" b="1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'CRAZY THING'</a:t>
            </a:r>
            <a:endParaRPr lang="en-US" sz="1400" b="1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b="1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b="1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context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4825" y="292166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1" y="1540789"/>
            <a:ext cx="4192988" cy="19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 List 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https://samples.dj4e.com/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</a:p>
          <a:p>
            <a:r>
              <a:rPr lang="en-US" dirty="0">
                <a:solidFill>
                  <a:srgbClr val="FFFF00"/>
                </a:solidFill>
              </a:rPr>
              <a:t>https://</a:t>
            </a:r>
            <a:r>
              <a:rPr lang="en-US" dirty="0" err="1">
                <a:solidFill>
                  <a:srgbClr val="FFFF00"/>
                </a:solidFill>
              </a:rPr>
              <a:t>github.com</a:t>
            </a:r>
            <a:r>
              <a:rPr lang="en-US" dirty="0">
                <a:solidFill>
                  <a:srgbClr val="FFFF00"/>
                </a:solidFill>
              </a:rPr>
              <a:t>/csev/dj4e-samples/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47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6303976" cy="11695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Article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myarts.owner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OwnerListView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25" y="546167"/>
            <a:ext cx="305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137" y="2775501"/>
            <a:ext cx="6290664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article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article_list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myarts:article_detail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' 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article.id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title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article.owner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== user %}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myarts:article_update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article.id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Edit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u="sng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u="sng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400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myarts:article_delete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en-US" sz="1400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article.id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r>
              <a:rPr lang="en-US" sz="1400" u="sng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Delete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endfor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36" y="2299282"/>
            <a:ext cx="546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/templates/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article_list.html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3774" y="958104"/>
            <a:ext cx="4114801" cy="46298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myarts.views.ArticleListView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model = </a:t>
            </a:r>
            <a:r>
              <a:rPr lang="en-US" dirty="0" err="1"/>
              <a:t>myarts.models.Article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29537" y="2414594"/>
            <a:ext cx="3343275" cy="1000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myarts.owner.OwnerListView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9401175" y="1828800"/>
            <a:ext cx="0" cy="585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29537" y="4013162"/>
            <a:ext cx="33432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django.views.generic.ListView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2"/>
            <a:endCxn id="9" idx="0"/>
          </p:cNvCxnSpPr>
          <p:nvPr/>
        </p:nvCxnSpPr>
        <p:spPr>
          <a:xfrm>
            <a:off x="9401175" y="3414719"/>
            <a:ext cx="0" cy="598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103394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django.db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models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django.core.validators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MinLengthValidator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django.contrib.auth.models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User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django.conf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settings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models.Model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title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models.CharField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mr-IN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max_length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200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 validators=[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MinLengthValidator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"Title must be greater than 2 characters"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)]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text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models.TextField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owner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models.ForeignKey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settings.AUTH_USER_MODEL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on_delete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models.CASCADE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created_at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models.DateTimeField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auto_now_add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updated_at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models.DateTimeField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auto_now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Shows up in the admin list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__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__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self.title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25" y="546167"/>
            <a:ext cx="32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models.py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7186613" y="3757614"/>
            <a:ext cx="1685925" cy="728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1" y="5257800"/>
            <a:ext cx="6925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A foreign key to a table that belongs to Django</a:t>
            </a:r>
          </a:p>
        </p:txBody>
      </p:sp>
    </p:spTree>
    <p:extLst>
      <p:ext uri="{BB962C8B-B14F-4D97-AF65-F5344CB8AC3E}">
        <p14:creationId xmlns:p14="http://schemas.microsoft.com/office/powerpoint/2010/main" val="1693550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11182364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Article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myarts.owner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OwnerListView,OwnerDetailView,OwnerCreateView,OwnerUpdateView,OwnerDeleteView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By convention: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# </a:t>
            </a:r>
            <a:r>
              <a:rPr lang="en-US" sz="1400" dirty="0" err="1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template_name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 = "</a:t>
            </a:r>
            <a:r>
              <a:rPr lang="en-US" sz="1400" dirty="0" err="1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myarts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article_list.html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ArticleDetailView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OwnerDetailView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fields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[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title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text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fields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[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title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text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ArticleDeleteView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OwnerDeleteView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25" y="546167"/>
            <a:ext cx="305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3892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876163" y="700359"/>
            <a:ext cx="2181995" cy="532276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2586" y="5157788"/>
            <a:ext cx="3155563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Create Form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8225" y="828952"/>
            <a:ext cx="13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9385" y="1589674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Empty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3418" y="2027182"/>
            <a:ext cx="117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Enter </a:t>
            </a:r>
            <a:r>
              <a:rPr lang="en-US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7069" y="2436114"/>
            <a:ext cx="16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 with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2573" y="2929488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Validate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540" y="3315135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379" y="285166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2836" y="3897371"/>
            <a:ext cx="11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Store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6514" y="4305870"/>
            <a:ext cx="23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success URL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5449" y="4728593"/>
            <a:ext cx="17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GET success URL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78639" y="5468053"/>
            <a:ext cx="18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Success page Yay!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5740" y="3314144"/>
            <a:ext cx="76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Error?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8" idx="3"/>
          </p:cNvCxnSpPr>
          <p:nvPr/>
        </p:nvCxnSpPr>
        <p:spPr>
          <a:xfrm flipH="1">
            <a:off x="4664684" y="1013618"/>
            <a:ext cx="21158" cy="760722"/>
          </a:xfrm>
          <a:prstGeom prst="bentConnector3">
            <a:avLst>
              <a:gd name="adj1" fmla="val -11074534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9328211" y="2211302"/>
            <a:ext cx="1257300" cy="14734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model</a:t>
            </a:r>
          </a:p>
        </p:txBody>
      </p:sp>
      <p:cxnSp>
        <p:nvCxnSpPr>
          <p:cNvPr id="38" name="Elbow Connector 37"/>
          <p:cNvCxnSpPr>
            <a:stCxn id="8" idx="1"/>
            <a:endCxn id="9" idx="0"/>
          </p:cNvCxnSpPr>
          <p:nvPr/>
        </p:nvCxnSpPr>
        <p:spPr>
          <a:xfrm rot="10800000" flipV="1">
            <a:off x="2021305" y="1774340"/>
            <a:ext cx="1318081" cy="252842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11" idx="1"/>
          </p:cNvCxnSpPr>
          <p:nvPr/>
        </p:nvCxnSpPr>
        <p:spPr>
          <a:xfrm rot="16200000" flipH="1">
            <a:off x="2497053" y="1920764"/>
            <a:ext cx="224266" cy="117576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16073" y="119691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46" name="Straight Arrow Connector 45"/>
          <p:cNvCxnSpPr>
            <a:stCxn id="8" idx="1"/>
            <a:endCxn id="44" idx="3"/>
          </p:cNvCxnSpPr>
          <p:nvPr/>
        </p:nvCxnSpPr>
        <p:spPr>
          <a:xfrm flipH="1" flipV="1">
            <a:off x="2222704" y="1381582"/>
            <a:ext cx="1116681" cy="392758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15" idx="0"/>
          </p:cNvCxnSpPr>
          <p:nvPr/>
        </p:nvCxnSpPr>
        <p:spPr>
          <a:xfrm>
            <a:off x="4806998" y="2620780"/>
            <a:ext cx="2160162" cy="308708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3" idx="1"/>
            <a:endCxn id="16" idx="3"/>
          </p:cNvCxnSpPr>
          <p:nvPr/>
        </p:nvCxnSpPr>
        <p:spPr>
          <a:xfrm rot="10800000" flipV="1">
            <a:off x="4982526" y="3498809"/>
            <a:ext cx="1603214" cy="9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1"/>
            <a:endCxn id="17" idx="2"/>
          </p:cNvCxnSpPr>
          <p:nvPr/>
        </p:nvCxnSpPr>
        <p:spPr>
          <a:xfrm rot="10800000">
            <a:off x="2020212" y="3220993"/>
            <a:ext cx="1001328" cy="278809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7" idx="0"/>
            <a:endCxn id="11" idx="1"/>
          </p:cNvCxnSpPr>
          <p:nvPr/>
        </p:nvCxnSpPr>
        <p:spPr>
          <a:xfrm rot="5400000" flipH="1" flipV="1">
            <a:off x="2493200" y="2147792"/>
            <a:ext cx="230880" cy="1176857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8" idx="3"/>
            <a:endCxn id="32" idx="2"/>
          </p:cNvCxnSpPr>
          <p:nvPr/>
        </p:nvCxnSpPr>
        <p:spPr>
          <a:xfrm flipV="1">
            <a:off x="7551489" y="2948033"/>
            <a:ext cx="1776722" cy="1134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endCxn id="18" idx="0"/>
          </p:cNvCxnSpPr>
          <p:nvPr/>
        </p:nvCxnSpPr>
        <p:spPr>
          <a:xfrm rot="16200000" flipH="1">
            <a:off x="6860186" y="3790393"/>
            <a:ext cx="213893" cy="62"/>
          </a:xfrm>
          <a:prstGeom prst="bentConnector3">
            <a:avLst>
              <a:gd name="adj1" fmla="val 50000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8" idx="2"/>
            <a:endCxn id="19" idx="3"/>
          </p:cNvCxnSpPr>
          <p:nvPr/>
        </p:nvCxnSpPr>
        <p:spPr>
          <a:xfrm rot="5400000">
            <a:off x="5970442" y="3493814"/>
            <a:ext cx="223833" cy="176961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43214" y="5097925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Make Page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70022" y="3761961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76" name="Straight Arrow Connector 75"/>
          <p:cNvCxnSpPr>
            <a:stCxn id="16" idx="1"/>
          </p:cNvCxnSpPr>
          <p:nvPr/>
        </p:nvCxnSpPr>
        <p:spPr>
          <a:xfrm flipH="1">
            <a:off x="2076654" y="3499801"/>
            <a:ext cx="944886" cy="44682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9" idx="1"/>
            <a:endCxn id="20" idx="1"/>
          </p:cNvCxnSpPr>
          <p:nvPr/>
        </p:nvCxnSpPr>
        <p:spPr>
          <a:xfrm rot="10800000" flipH="1" flipV="1">
            <a:off x="2806513" y="4490535"/>
            <a:ext cx="328935" cy="422723"/>
          </a:xfrm>
          <a:prstGeom prst="bentConnector3">
            <a:avLst>
              <a:gd name="adj1" fmla="val -69497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3"/>
            <a:endCxn id="74" idx="0"/>
          </p:cNvCxnSpPr>
          <p:nvPr/>
        </p:nvCxnSpPr>
        <p:spPr>
          <a:xfrm>
            <a:off x="4868617" y="4913259"/>
            <a:ext cx="2076846" cy="184666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4" idx="2"/>
            <a:endCxn id="21" idx="3"/>
          </p:cNvCxnSpPr>
          <p:nvPr/>
        </p:nvCxnSpPr>
        <p:spPr>
          <a:xfrm rot="5400000">
            <a:off x="5842715" y="4549971"/>
            <a:ext cx="185462" cy="202003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18" idx="3"/>
            <a:endCxn id="74" idx="3"/>
          </p:cNvCxnSpPr>
          <p:nvPr/>
        </p:nvCxnSpPr>
        <p:spPr>
          <a:xfrm flipH="1">
            <a:off x="7547711" y="4082037"/>
            <a:ext cx="3778" cy="1200554"/>
          </a:xfrm>
          <a:prstGeom prst="curvedConnector3">
            <a:avLst>
              <a:gd name="adj1" fmla="val -9076231"/>
            </a:avLst>
          </a:prstGeom>
          <a:ln w="38100">
            <a:solidFill>
              <a:srgbClr val="FF7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70415" y="4517230"/>
            <a:ext cx="100995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7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Message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821363"/>
            <a:ext cx="11192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docs.djangoproject.com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/4.2/ref/class-based-views/</a:t>
            </a:r>
            <a:r>
              <a:rPr lang="en-US" dirty="0" err="1"/>
              <a:t>mixins</a:t>
            </a:r>
            <a:r>
              <a:rPr lang="en-US" dirty="0"/>
              <a:t>-editing/#</a:t>
            </a:r>
            <a:r>
              <a:rPr lang="en-US" dirty="0" err="1"/>
              <a:t>modelformmixin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1" y="711197"/>
            <a:ext cx="11192931" cy="40934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4B33"/>
                </a:solidFill>
              </a:rPr>
              <a:t> class </a:t>
            </a:r>
            <a:r>
              <a:rPr lang="en-US" sz="2000" b="1" dirty="0" err="1">
                <a:solidFill>
                  <a:srgbClr val="0C4B33"/>
                </a:solidFill>
              </a:rPr>
              <a:t>django.views.generic.edit.ModelFormMixin</a:t>
            </a:r>
            <a:endParaRPr lang="en-US" sz="2000" b="1" dirty="0">
              <a:solidFill>
                <a:srgbClr val="0C4B33"/>
              </a:solidFill>
            </a:endParaRPr>
          </a:p>
          <a:p>
            <a:endParaRPr lang="en-US" sz="2000" b="1" dirty="0">
              <a:solidFill>
                <a:srgbClr val="0C4B33"/>
              </a:solidFill>
            </a:endParaRPr>
          </a:p>
          <a:p>
            <a:r>
              <a:rPr lang="en-US" sz="2000" dirty="0">
                <a:solidFill>
                  <a:srgbClr val="0C4B33"/>
                </a:solidFill>
              </a:rPr>
              <a:t>A form </a:t>
            </a:r>
            <a:r>
              <a:rPr lang="en-US" sz="2000" dirty="0" err="1">
                <a:solidFill>
                  <a:srgbClr val="0C4B33"/>
                </a:solidFill>
              </a:rPr>
              <a:t>mixin</a:t>
            </a:r>
            <a:r>
              <a:rPr lang="en-US" sz="2000" dirty="0">
                <a:solidFill>
                  <a:srgbClr val="0C4B33"/>
                </a:solidFill>
              </a:rPr>
              <a:t> that works on </a:t>
            </a:r>
            <a:r>
              <a:rPr lang="en-US" sz="2000" dirty="0" err="1">
                <a:solidFill>
                  <a:srgbClr val="0C4B33"/>
                </a:solidFill>
              </a:rPr>
              <a:t>ModelForms</a:t>
            </a:r>
            <a:r>
              <a:rPr lang="en-US" sz="2000" dirty="0">
                <a:solidFill>
                  <a:srgbClr val="0C4B33"/>
                </a:solidFill>
              </a:rPr>
              <a:t>, rather than a standalone form</a:t>
            </a:r>
          </a:p>
          <a:p>
            <a:endParaRPr lang="en-US" sz="2000" dirty="0">
              <a:solidFill>
                <a:srgbClr val="0C4B33"/>
              </a:solidFill>
            </a:endParaRPr>
          </a:p>
          <a:p>
            <a:r>
              <a:rPr lang="en-US" sz="2000" b="1" dirty="0" err="1">
                <a:solidFill>
                  <a:srgbClr val="0C4B33"/>
                </a:solidFill>
              </a:rPr>
              <a:t>get_success_url</a:t>
            </a:r>
            <a:r>
              <a:rPr lang="en-US" sz="2000" b="1" dirty="0">
                <a:solidFill>
                  <a:srgbClr val="0C4B33"/>
                </a:solidFill>
              </a:rPr>
              <a:t>()</a:t>
            </a:r>
          </a:p>
          <a:p>
            <a:r>
              <a:rPr lang="en-US" sz="2000" dirty="0">
                <a:solidFill>
                  <a:srgbClr val="0C4B33"/>
                </a:solidFill>
              </a:rPr>
              <a:t>Determine the URL to redirect to when the form is successfully validated. Returns </a:t>
            </a:r>
            <a:r>
              <a:rPr lang="en-US" sz="2000" dirty="0" err="1">
                <a:solidFill>
                  <a:srgbClr val="0C4B33"/>
                </a:solidFill>
              </a:rPr>
              <a:t>success_url</a:t>
            </a:r>
            <a:r>
              <a:rPr lang="en-US" sz="2000" dirty="0">
                <a:solidFill>
                  <a:srgbClr val="0C4B33"/>
                </a:solidFill>
              </a:rPr>
              <a:t> if it is provided; otherwise, attempts to use the </a:t>
            </a:r>
            <a:r>
              <a:rPr lang="en-US" sz="2000" dirty="0" err="1">
                <a:solidFill>
                  <a:srgbClr val="0C4B33"/>
                </a:solidFill>
              </a:rPr>
              <a:t>get_absolute_url</a:t>
            </a:r>
            <a:r>
              <a:rPr lang="en-US" sz="2000" dirty="0">
                <a:solidFill>
                  <a:srgbClr val="0C4B33"/>
                </a:solidFill>
              </a:rPr>
              <a:t>() method of the object.</a:t>
            </a:r>
          </a:p>
          <a:p>
            <a:endParaRPr lang="en-US" sz="2000" dirty="0">
              <a:solidFill>
                <a:srgbClr val="0C4B33"/>
              </a:solidFill>
            </a:endParaRPr>
          </a:p>
          <a:p>
            <a:r>
              <a:rPr lang="en-US" sz="2000" b="1" dirty="0" err="1">
                <a:solidFill>
                  <a:srgbClr val="0C4B33"/>
                </a:solidFill>
              </a:rPr>
              <a:t>form_valid</a:t>
            </a:r>
            <a:r>
              <a:rPr lang="en-US" sz="2000" b="1" dirty="0">
                <a:solidFill>
                  <a:srgbClr val="0C4B33"/>
                </a:solidFill>
              </a:rPr>
              <a:t>(form)</a:t>
            </a:r>
          </a:p>
          <a:p>
            <a:r>
              <a:rPr lang="en-US" sz="2000" dirty="0">
                <a:solidFill>
                  <a:srgbClr val="0C4B33"/>
                </a:solidFill>
              </a:rPr>
              <a:t>Saves the form instance, sets the current object for the view, and redirects to </a:t>
            </a:r>
            <a:r>
              <a:rPr lang="en-US" sz="2000" dirty="0" err="1">
                <a:solidFill>
                  <a:srgbClr val="0C4B33"/>
                </a:solidFill>
              </a:rPr>
              <a:t>get_success_url</a:t>
            </a:r>
            <a:r>
              <a:rPr lang="en-US" sz="2000" dirty="0">
                <a:solidFill>
                  <a:srgbClr val="0C4B33"/>
                </a:solidFill>
              </a:rPr>
              <a:t>().</a:t>
            </a:r>
          </a:p>
          <a:p>
            <a:endParaRPr lang="en-US" sz="2000" dirty="0">
              <a:solidFill>
                <a:srgbClr val="0C4B33"/>
              </a:solidFill>
            </a:endParaRPr>
          </a:p>
          <a:p>
            <a:r>
              <a:rPr lang="en-US" sz="2000" dirty="0" err="1">
                <a:solidFill>
                  <a:srgbClr val="0C4B33"/>
                </a:solidFill>
              </a:rPr>
              <a:t>f</a:t>
            </a:r>
            <a:r>
              <a:rPr lang="en-US" sz="2000" b="1" dirty="0" err="1">
                <a:solidFill>
                  <a:srgbClr val="0C4B33"/>
                </a:solidFill>
              </a:rPr>
              <a:t>orm_invalid</a:t>
            </a:r>
            <a:r>
              <a:rPr lang="en-US" sz="2000" b="1" dirty="0">
                <a:solidFill>
                  <a:srgbClr val="0C4B33"/>
                </a:solidFill>
              </a:rPr>
              <a:t>(form)</a:t>
            </a:r>
          </a:p>
          <a:p>
            <a:r>
              <a:rPr lang="en-US" sz="2000" dirty="0">
                <a:solidFill>
                  <a:srgbClr val="0C4B33"/>
                </a:solidFill>
              </a:rPr>
              <a:t> Renders a response, providing the invalid form as context.</a:t>
            </a:r>
          </a:p>
        </p:txBody>
      </p:sp>
    </p:spTree>
    <p:extLst>
      <p:ext uri="{BB962C8B-B14F-4D97-AF65-F5344CB8AC3E}">
        <p14:creationId xmlns:p14="http://schemas.microsoft.com/office/powerpoint/2010/main" val="175007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5876163" y="700359"/>
            <a:ext cx="2181995" cy="532276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12586" y="5157788"/>
            <a:ext cx="3155563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Create Form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8225" y="828952"/>
            <a:ext cx="13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9385" y="1589674"/>
            <a:ext cx="1325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Empty 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3418" y="2027182"/>
            <a:ext cx="117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Enter </a:t>
            </a:r>
            <a:r>
              <a:rPr lang="en-US" dirty="0"/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7069" y="2436114"/>
            <a:ext cx="16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 with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540" y="3315135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379" y="285166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6514" y="4305870"/>
            <a:ext cx="23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success URL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5449" y="4728593"/>
            <a:ext cx="17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GET success URL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78639" y="5468053"/>
            <a:ext cx="18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Success page Yay!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5740" y="3314144"/>
            <a:ext cx="76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Error?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8" idx="3"/>
          </p:cNvCxnSpPr>
          <p:nvPr/>
        </p:nvCxnSpPr>
        <p:spPr>
          <a:xfrm flipH="1">
            <a:off x="4664684" y="1013618"/>
            <a:ext cx="21158" cy="760722"/>
          </a:xfrm>
          <a:prstGeom prst="bentConnector3">
            <a:avLst>
              <a:gd name="adj1" fmla="val -11074534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9328211" y="2211302"/>
            <a:ext cx="1257300" cy="14734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model</a:t>
            </a:r>
          </a:p>
        </p:txBody>
      </p:sp>
      <p:cxnSp>
        <p:nvCxnSpPr>
          <p:cNvPr id="38" name="Elbow Connector 37"/>
          <p:cNvCxnSpPr>
            <a:stCxn id="8" idx="1"/>
            <a:endCxn id="9" idx="0"/>
          </p:cNvCxnSpPr>
          <p:nvPr/>
        </p:nvCxnSpPr>
        <p:spPr>
          <a:xfrm rot="10800000" flipV="1">
            <a:off x="2021305" y="1774340"/>
            <a:ext cx="1318081" cy="252842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11" idx="1"/>
          </p:cNvCxnSpPr>
          <p:nvPr/>
        </p:nvCxnSpPr>
        <p:spPr>
          <a:xfrm rot="16200000" flipH="1">
            <a:off x="2497053" y="1920764"/>
            <a:ext cx="224266" cy="117576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16073" y="119691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46" name="Straight Arrow Connector 45"/>
          <p:cNvCxnSpPr>
            <a:stCxn id="8" idx="1"/>
            <a:endCxn id="44" idx="3"/>
          </p:cNvCxnSpPr>
          <p:nvPr/>
        </p:nvCxnSpPr>
        <p:spPr>
          <a:xfrm flipH="1" flipV="1">
            <a:off x="2222704" y="1381582"/>
            <a:ext cx="1116681" cy="392758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</p:cNvCxnSpPr>
          <p:nvPr/>
        </p:nvCxnSpPr>
        <p:spPr>
          <a:xfrm>
            <a:off x="4806998" y="2620780"/>
            <a:ext cx="2160162" cy="308708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3" idx="1"/>
            <a:endCxn id="16" idx="3"/>
          </p:cNvCxnSpPr>
          <p:nvPr/>
        </p:nvCxnSpPr>
        <p:spPr>
          <a:xfrm rot="10800000" flipV="1">
            <a:off x="4982526" y="3498809"/>
            <a:ext cx="1603214" cy="9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1"/>
            <a:endCxn id="17" idx="2"/>
          </p:cNvCxnSpPr>
          <p:nvPr/>
        </p:nvCxnSpPr>
        <p:spPr>
          <a:xfrm rot="10800000">
            <a:off x="2020212" y="3220993"/>
            <a:ext cx="1001328" cy="278809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7" idx="0"/>
            <a:endCxn id="11" idx="1"/>
          </p:cNvCxnSpPr>
          <p:nvPr/>
        </p:nvCxnSpPr>
        <p:spPr>
          <a:xfrm rot="5400000" flipH="1" flipV="1">
            <a:off x="2493200" y="2147792"/>
            <a:ext cx="230880" cy="1176857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2" idx="2"/>
          </p:cNvCxnSpPr>
          <p:nvPr/>
        </p:nvCxnSpPr>
        <p:spPr>
          <a:xfrm flipV="1">
            <a:off x="7551489" y="2948033"/>
            <a:ext cx="1776722" cy="11340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6200000" flipH="1">
            <a:off x="6860186" y="3790393"/>
            <a:ext cx="213893" cy="62"/>
          </a:xfrm>
          <a:prstGeom prst="bentConnector3">
            <a:avLst>
              <a:gd name="adj1" fmla="val 50000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19" idx="3"/>
          </p:cNvCxnSpPr>
          <p:nvPr/>
        </p:nvCxnSpPr>
        <p:spPr>
          <a:xfrm rot="5400000">
            <a:off x="5970442" y="3493814"/>
            <a:ext cx="223833" cy="176961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43214" y="5097925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Make Page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70022" y="3761961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76" name="Straight Arrow Connector 75"/>
          <p:cNvCxnSpPr>
            <a:stCxn id="16" idx="1"/>
          </p:cNvCxnSpPr>
          <p:nvPr/>
        </p:nvCxnSpPr>
        <p:spPr>
          <a:xfrm flipH="1">
            <a:off x="2076654" y="3499801"/>
            <a:ext cx="944886" cy="44682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9" idx="1"/>
            <a:endCxn id="20" idx="1"/>
          </p:cNvCxnSpPr>
          <p:nvPr/>
        </p:nvCxnSpPr>
        <p:spPr>
          <a:xfrm rot="10800000" flipH="1" flipV="1">
            <a:off x="2806513" y="4490535"/>
            <a:ext cx="328935" cy="422723"/>
          </a:xfrm>
          <a:prstGeom prst="bentConnector3">
            <a:avLst>
              <a:gd name="adj1" fmla="val -69497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3"/>
            <a:endCxn id="74" idx="0"/>
          </p:cNvCxnSpPr>
          <p:nvPr/>
        </p:nvCxnSpPr>
        <p:spPr>
          <a:xfrm>
            <a:off x="4868617" y="4913259"/>
            <a:ext cx="2076846" cy="184666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4" idx="2"/>
            <a:endCxn id="21" idx="3"/>
          </p:cNvCxnSpPr>
          <p:nvPr/>
        </p:nvCxnSpPr>
        <p:spPr>
          <a:xfrm rot="5400000">
            <a:off x="5842715" y="4549971"/>
            <a:ext cx="185462" cy="202003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endCxn id="74" idx="3"/>
          </p:cNvCxnSpPr>
          <p:nvPr/>
        </p:nvCxnSpPr>
        <p:spPr>
          <a:xfrm flipH="1">
            <a:off x="7547711" y="4082037"/>
            <a:ext cx="3778" cy="1200554"/>
          </a:xfrm>
          <a:prstGeom prst="curvedConnector3">
            <a:avLst>
              <a:gd name="adj1" fmla="val -9076231"/>
            </a:avLst>
          </a:prstGeom>
          <a:ln w="38100">
            <a:solidFill>
              <a:srgbClr val="FF7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70415" y="4517230"/>
            <a:ext cx="100995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7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52573" y="3851317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500FF"/>
                </a:solidFill>
              </a:rPr>
              <a:t>form_valid</a:t>
            </a:r>
            <a:r>
              <a:rPr lang="en-US" dirty="0">
                <a:solidFill>
                  <a:srgbClr val="0500FF"/>
                </a:solidFill>
              </a:rPr>
              <a:t>()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52573" y="2929488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Validate Data</a:t>
            </a:r>
          </a:p>
        </p:txBody>
      </p:sp>
    </p:spTree>
    <p:extLst>
      <p:ext uri="{BB962C8B-B14F-4D97-AF65-F5344CB8AC3E}">
        <p14:creationId xmlns:p14="http://schemas.microsoft.com/office/powerpoint/2010/main" val="152118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Edit Which Row?</a:t>
            </a:r>
          </a:p>
        </p:txBody>
      </p:sp>
      <p:pic>
        <p:nvPicPr>
          <p:cNvPr id="7" name="Picture 6" descr="Shows a list of two autos from Autos CRUD  (Neon 1 and Neon 3) and both have edit / update buttons" title="Autos Lis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5" b="13188"/>
          <a:stretch/>
        </p:blipFill>
        <p:spPr>
          <a:xfrm>
            <a:off x="973666" y="1964268"/>
            <a:ext cx="5274733" cy="1879600"/>
          </a:xfrm>
          <a:prstGeom prst="rect">
            <a:avLst/>
          </a:prstGeom>
        </p:spPr>
      </p:pic>
      <p:pic>
        <p:nvPicPr>
          <p:cNvPr id="8" name="Picture 7" descr="Shows a list of two autos from the Ads assignment (Neon 1 and Neon 3) and only Neon 1 has edit / update buttons" title="Ads 1.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64" y="1964268"/>
            <a:ext cx="3891736" cy="187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267" y="4351866"/>
            <a:ext cx="935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our Autos CRUD assignment, any user could edit any row.  But in real systems, different users own  each row in a data model and we only allow a user to edit /modify the row(s) that "belong to them".</a:t>
            </a:r>
          </a:p>
        </p:txBody>
      </p:sp>
    </p:spTree>
    <p:extLst>
      <p:ext uri="{BB962C8B-B14F-4D97-AF65-F5344CB8AC3E}">
        <p14:creationId xmlns:p14="http://schemas.microsoft.com/office/powerpoint/2010/main" val="87923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10339400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django.views.generic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DeleteView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DetailView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django.contrib.auth.mixins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LoginRequiredMixin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OwnerCreateView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LoginRequiredMixin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Sub-class of the </a:t>
            </a:r>
            <a:r>
              <a:rPr lang="en-US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CreateView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to automatically pass the Request to the Form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and add the owner to the saved object.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"""</a:t>
            </a:r>
            <a:endParaRPr lang="en-US" sz="1400" dirty="0">
              <a:solidFill>
                <a:srgbClr val="B42419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    # Saves the form instance, sets the current object for the</a:t>
            </a:r>
          </a:p>
          <a:p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    # view, and redirects to </a:t>
            </a:r>
            <a:r>
              <a:rPr lang="en-US" sz="1400" dirty="0" err="1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get_success_url</a:t>
            </a:r>
            <a:r>
              <a:rPr lang="en-US" sz="1400" dirty="0">
                <a:solidFill>
                  <a:srgbClr val="400BD9"/>
                </a:solidFill>
                <a:latin typeface="Courier" charset="0"/>
                <a:ea typeface="Courier" charset="0"/>
                <a:cs typeface="Courier" charset="0"/>
              </a:rPr>
              <a:t>().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form_valid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(self, form):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form_valid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called'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object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form.save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(commit=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False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object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.owner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self.request.user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mr-IN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object</a:t>
            </a:r>
            <a:r>
              <a:rPr lang="mr-IN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.save</a:t>
            </a:r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super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self).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form_valid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(form)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25" y="546167"/>
            <a:ext cx="310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owner.py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073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10339400" cy="35394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django.views.generic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CreateView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DeleteView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DetailView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django.contrib.auth.mixins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LoginRequiredMixin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OwnerUpdateView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LoginRequiredMixin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Sub-class the </a:t>
            </a:r>
            <a:r>
              <a:rPr lang="en-US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UpdateView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to pass the request to the form and limit the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queryset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to the requesting user.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   """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get_queryset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(self):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print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'update </a:t>
            </a:r>
            <a:r>
              <a:rPr lang="en-US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get_queryset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called'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""" Limit a User to only modifying their own data. """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qs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super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OwnerUpdateView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self).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get_queryset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qs.filter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(owner=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self.request.user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825" y="546167"/>
            <a:ext cx="310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owner.py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977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2471" y="5157788"/>
            <a:ext cx="2725678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Edit Form 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76163" y="500063"/>
            <a:ext cx="2181995" cy="5594499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225" y="486044"/>
            <a:ext cx="13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1540" y="1632532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0570" y="207004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7069" y="2478972"/>
            <a:ext cx="16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 with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7060" y="869664"/>
            <a:ext cx="16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500FF"/>
                </a:solidFill>
              </a:rPr>
              <a:t>get_query_set</a:t>
            </a:r>
            <a:r>
              <a:rPr lang="en-US" dirty="0">
                <a:solidFill>
                  <a:srgbClr val="0500FF"/>
                </a:solidFill>
              </a:rPr>
              <a:t>()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981" y="1180736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Error  404 Page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5031" y="297234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500FF"/>
                </a:solidFill>
              </a:rPr>
              <a:t>clean()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540" y="3357993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379" y="2894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6514" y="4620193"/>
            <a:ext cx="23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success URL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5449" y="5057204"/>
            <a:ext cx="17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GET success URL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78639" y="5725230"/>
            <a:ext cx="18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Success page Yay!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5740" y="1175850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Error?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5740" y="3357002"/>
            <a:ext cx="76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Error?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13" idx="0"/>
          </p:cNvCxnSpPr>
          <p:nvPr/>
        </p:nvCxnSpPr>
        <p:spPr>
          <a:xfrm>
            <a:off x="4685842" y="670710"/>
            <a:ext cx="2281321" cy="198954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2" idx="1"/>
            <a:endCxn id="14" idx="3"/>
          </p:cNvCxnSpPr>
          <p:nvPr/>
        </p:nvCxnSpPr>
        <p:spPr>
          <a:xfrm rot="10800000" flipV="1">
            <a:off x="4808090" y="1360516"/>
            <a:ext cx="1777651" cy="48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9328211" y="2211302"/>
            <a:ext cx="1257300" cy="14734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model</a:t>
            </a:r>
          </a:p>
        </p:txBody>
      </p:sp>
      <p:cxnSp>
        <p:nvCxnSpPr>
          <p:cNvPr id="34" name="Straight Arrow Connector 33"/>
          <p:cNvCxnSpPr>
            <a:stCxn id="32" idx="2"/>
            <a:endCxn id="13" idx="3"/>
          </p:cNvCxnSpPr>
          <p:nvPr/>
        </p:nvCxnSpPr>
        <p:spPr>
          <a:xfrm flipH="1" flipV="1">
            <a:off x="7807265" y="1054330"/>
            <a:ext cx="1520946" cy="1893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8" idx="3"/>
          </p:cNvCxnSpPr>
          <p:nvPr/>
        </p:nvCxnSpPr>
        <p:spPr>
          <a:xfrm rot="5400000">
            <a:off x="5838835" y="688874"/>
            <a:ext cx="272016" cy="1984633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8" idx="1"/>
            <a:endCxn id="9" idx="0"/>
          </p:cNvCxnSpPr>
          <p:nvPr/>
        </p:nvCxnSpPr>
        <p:spPr>
          <a:xfrm rot="10800000" flipV="1">
            <a:off x="2007700" y="1817198"/>
            <a:ext cx="1013841" cy="252842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11" idx="1"/>
          </p:cNvCxnSpPr>
          <p:nvPr/>
        </p:nvCxnSpPr>
        <p:spPr>
          <a:xfrm rot="16200000" flipH="1">
            <a:off x="2490251" y="1956820"/>
            <a:ext cx="224266" cy="118937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16073" y="12397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46" name="Straight Arrow Connector 45"/>
          <p:cNvCxnSpPr>
            <a:stCxn id="8" idx="1"/>
            <a:endCxn id="44" idx="3"/>
          </p:cNvCxnSpPr>
          <p:nvPr/>
        </p:nvCxnSpPr>
        <p:spPr>
          <a:xfrm flipH="1" flipV="1">
            <a:off x="2222704" y="1424440"/>
            <a:ext cx="798836" cy="392758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15" idx="0"/>
          </p:cNvCxnSpPr>
          <p:nvPr/>
        </p:nvCxnSpPr>
        <p:spPr>
          <a:xfrm>
            <a:off x="4806998" y="2663638"/>
            <a:ext cx="2160166" cy="308708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3" idx="1"/>
            <a:endCxn id="16" idx="3"/>
          </p:cNvCxnSpPr>
          <p:nvPr/>
        </p:nvCxnSpPr>
        <p:spPr>
          <a:xfrm rot="10800000" flipV="1">
            <a:off x="4982526" y="3541667"/>
            <a:ext cx="1603214" cy="9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1"/>
            <a:endCxn id="17" idx="2"/>
          </p:cNvCxnSpPr>
          <p:nvPr/>
        </p:nvCxnSpPr>
        <p:spPr>
          <a:xfrm rot="10800000">
            <a:off x="2020212" y="3263851"/>
            <a:ext cx="1001328" cy="278809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7" idx="0"/>
            <a:endCxn id="11" idx="1"/>
          </p:cNvCxnSpPr>
          <p:nvPr/>
        </p:nvCxnSpPr>
        <p:spPr>
          <a:xfrm rot="5400000" flipH="1" flipV="1">
            <a:off x="2493200" y="2190650"/>
            <a:ext cx="230880" cy="1176857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32" idx="2"/>
          </p:cNvCxnSpPr>
          <p:nvPr/>
        </p:nvCxnSpPr>
        <p:spPr>
          <a:xfrm flipV="1">
            <a:off x="7551489" y="2948033"/>
            <a:ext cx="1776722" cy="1448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endCxn id="19" idx="3"/>
          </p:cNvCxnSpPr>
          <p:nvPr/>
        </p:nvCxnSpPr>
        <p:spPr>
          <a:xfrm rot="5400000">
            <a:off x="5970442" y="3808137"/>
            <a:ext cx="223833" cy="176961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43214" y="5426536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Make Page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70022" y="3804819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76" name="Straight Arrow Connector 75"/>
          <p:cNvCxnSpPr>
            <a:stCxn id="16" idx="1"/>
          </p:cNvCxnSpPr>
          <p:nvPr/>
        </p:nvCxnSpPr>
        <p:spPr>
          <a:xfrm flipH="1">
            <a:off x="2076654" y="3542659"/>
            <a:ext cx="944886" cy="44682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20" idx="1"/>
          </p:cNvCxnSpPr>
          <p:nvPr/>
        </p:nvCxnSpPr>
        <p:spPr>
          <a:xfrm rot="10800000" flipH="1" flipV="1">
            <a:off x="2806513" y="4819146"/>
            <a:ext cx="328935" cy="422723"/>
          </a:xfrm>
          <a:prstGeom prst="bentConnector3">
            <a:avLst>
              <a:gd name="adj1" fmla="val -69497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3"/>
            <a:endCxn id="74" idx="0"/>
          </p:cNvCxnSpPr>
          <p:nvPr/>
        </p:nvCxnSpPr>
        <p:spPr>
          <a:xfrm>
            <a:off x="4868617" y="5241870"/>
            <a:ext cx="2076846" cy="184666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4" idx="2"/>
            <a:endCxn id="21" idx="3"/>
          </p:cNvCxnSpPr>
          <p:nvPr/>
        </p:nvCxnSpPr>
        <p:spPr>
          <a:xfrm rot="5400000">
            <a:off x="5878432" y="4842865"/>
            <a:ext cx="114028" cy="202003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endCxn id="74" idx="3"/>
          </p:cNvCxnSpPr>
          <p:nvPr/>
        </p:nvCxnSpPr>
        <p:spPr>
          <a:xfrm flipH="1">
            <a:off x="7547711" y="4396360"/>
            <a:ext cx="3778" cy="1214842"/>
          </a:xfrm>
          <a:prstGeom prst="curvedConnector3">
            <a:avLst>
              <a:gd name="adj1" fmla="val -6050821"/>
            </a:avLst>
          </a:prstGeom>
          <a:ln w="38100">
            <a:solidFill>
              <a:srgbClr val="FF7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70415" y="4831553"/>
            <a:ext cx="100995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7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61929" y="3666470"/>
            <a:ext cx="16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500FF"/>
                </a:solidFill>
              </a:rPr>
              <a:t>get_query_set</a:t>
            </a:r>
            <a:r>
              <a:rPr lang="en-US" dirty="0">
                <a:solidFill>
                  <a:srgbClr val="0500FF"/>
                </a:solidFill>
              </a:rPr>
              <a:t>()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74472" y="3948433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Error  404 Page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64231" y="3943547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Error?</a:t>
            </a:r>
          </a:p>
        </p:txBody>
      </p:sp>
      <p:cxnSp>
        <p:nvCxnSpPr>
          <p:cNvPr id="48" name="Elbow Connector 47"/>
          <p:cNvCxnSpPr>
            <a:stCxn id="47" idx="1"/>
            <a:endCxn id="45" idx="3"/>
          </p:cNvCxnSpPr>
          <p:nvPr/>
        </p:nvCxnSpPr>
        <p:spPr>
          <a:xfrm rot="10800000" flipV="1">
            <a:off x="4786581" y="4128213"/>
            <a:ext cx="1777651" cy="48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2"/>
            <a:endCxn id="43" idx="3"/>
          </p:cNvCxnSpPr>
          <p:nvPr/>
        </p:nvCxnSpPr>
        <p:spPr>
          <a:xfrm flipH="1">
            <a:off x="7742134" y="2948033"/>
            <a:ext cx="1586077" cy="9031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09851" y="3062773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get_context_data</a:t>
            </a:r>
            <a:r>
              <a:rPr lang="en-US" dirty="0">
                <a:solidFill>
                  <a:srgbClr val="FFFF00"/>
                </a:solidFill>
              </a:rPr>
              <a:t>()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6870" y="1370436"/>
            <a:ext cx="197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get_context_data</a:t>
            </a:r>
            <a:r>
              <a:rPr lang="en-US" dirty="0">
                <a:solidFill>
                  <a:srgbClr val="FFFF00"/>
                </a:solidFill>
              </a:rPr>
              <a:t>()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94189" y="4195892"/>
            <a:ext cx="1332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500FF"/>
                </a:solidFill>
              </a:rPr>
              <a:t>form_valid</a:t>
            </a:r>
            <a:r>
              <a:rPr lang="en-US" dirty="0">
                <a:solidFill>
                  <a:srgbClr val="0500FF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139513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10339400" cy="246221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django.db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models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django.core.validators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MinLengthValidator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django.contrib.auth.models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User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django.conf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settings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models.Model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title = ...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text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models.TextField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owner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models.ForeignKey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settings.AUTH_USER_MODEL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on_delete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models.CASCADE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created_at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models.DateTimeField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auto_now_add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updated_at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models.DateTimeField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auto_now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825" y="546167"/>
            <a:ext cx="32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models.py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975" y="4173052"/>
            <a:ext cx="10292250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Article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myarts.owner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OwnerDeleteView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ArticleDeleteView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OwnerDeleteView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500FF"/>
                </a:solidFill>
                <a:latin typeface="Courier" charset="0"/>
                <a:ea typeface="Courier" charset="0"/>
                <a:cs typeface="Courier" charset="0"/>
              </a:rPr>
              <a:t>    # By convention, template='</a:t>
            </a:r>
            <a:r>
              <a:rPr lang="en-US" sz="1400" dirty="0" err="1">
                <a:solidFill>
                  <a:srgbClr val="0500FF"/>
                </a:solidFill>
                <a:latin typeface="Courier" charset="0"/>
                <a:ea typeface="Courier" charset="0"/>
                <a:cs typeface="Courier" charset="0"/>
              </a:rPr>
              <a:t>myarts</a:t>
            </a:r>
            <a:r>
              <a:rPr lang="en-US" sz="1400" dirty="0">
                <a:solidFill>
                  <a:srgbClr val="0500FF"/>
                </a:solidFill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>
                <a:solidFill>
                  <a:srgbClr val="0500FF"/>
                </a:solidFill>
                <a:latin typeface="Courier" charset="0"/>
                <a:ea typeface="Courier" charset="0"/>
                <a:cs typeface="Courier" charset="0"/>
              </a:rPr>
              <a:t>article_confirm_delete.html</a:t>
            </a:r>
            <a:r>
              <a:rPr lang="en-US" sz="1400" dirty="0">
                <a:solidFill>
                  <a:srgbClr val="0500FF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975" y="3717992"/>
            <a:ext cx="305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918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>
                <a:solidFill>
                  <a:srgbClr val="FFFF00"/>
                </a:solidFill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extend the generic edit views to support an owner field in our model that is automatically populated</a:t>
            </a:r>
          </a:p>
          <a:p>
            <a:r>
              <a:rPr lang="en-US" dirty="0"/>
              <a:t>By understanding and using Django in a a proper object oriented manner our code can be very simple and minimize repetition for common features</a:t>
            </a:r>
          </a:p>
          <a:p>
            <a:r>
              <a:rPr lang="en-US" dirty="0"/>
              <a:t>Avoids filling views </a:t>
            </a:r>
            <a:r>
              <a:rPr lang="en-US"/>
              <a:t>with boilerplate as the views get more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09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/ Contributions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38200" y="1512888"/>
            <a:ext cx="525780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1400" dirty="0">
                <a:solidFill>
                  <a:schemeClr val="tx1"/>
                </a:solidFill>
              </a:rPr>
              <a:t>These slides are Copyright 2020-  Charles R. Severance (</a:t>
            </a:r>
            <a:r>
              <a:rPr lang="en-US" altLang="x-none" sz="1400" dirty="0" err="1">
                <a:solidFill>
                  <a:schemeClr val="tx1"/>
                </a:solidFill>
              </a:rPr>
              <a:t>www.dr-chuck.com</a:t>
            </a:r>
            <a:r>
              <a:rPr lang="en-US" altLang="x-none" sz="1400" dirty="0">
                <a:solidFill>
                  <a:schemeClr val="tx1"/>
                </a:solidFill>
              </a:rPr>
              <a:t>) as part of www.dj4e.com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eaLnBrk="1" hangingPunct="1"/>
            <a:endParaRPr lang="en-US" altLang="x-none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00" dirty="0">
                <a:solidFill>
                  <a:schemeClr val="tx1"/>
                </a:solidFill>
              </a:rPr>
              <a:t>Initial Development</a:t>
            </a:r>
            <a:r>
              <a:rPr lang="en-US" altLang="x-none" sz="1400">
                <a:solidFill>
                  <a:schemeClr val="tx1"/>
                </a:solidFill>
              </a:rPr>
              <a:t>: Dr. Charles R. </a:t>
            </a:r>
            <a:r>
              <a:rPr lang="en-US" altLang="x-none" sz="1400" dirty="0">
                <a:solidFill>
                  <a:schemeClr val="tx1"/>
                </a:solidFill>
              </a:rPr>
              <a:t>Severance, University of Michigan School of Information</a:t>
            </a:r>
          </a:p>
          <a:p>
            <a:pPr eaLnBrk="1" hangingPunct="1"/>
            <a:endParaRPr lang="en-US" altLang="x-none" sz="1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x-none" sz="1400" dirty="0">
                <a:solidFill>
                  <a:srgbClr val="FFCC66"/>
                </a:solidFill>
              </a:rPr>
              <a:t>Insert new Contributors and Translators here including names and dates</a:t>
            </a: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  <a:p>
            <a:pPr eaLnBrk="1" hangingPunct="1"/>
            <a:endParaRPr lang="en-US" altLang="x-none" sz="1400" dirty="0">
              <a:solidFill>
                <a:srgbClr val="7575D1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10312" y="1512888"/>
            <a:ext cx="525780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x-none" sz="1200" dirty="0">
                <a:solidFill>
                  <a:srgbClr val="FFCC66"/>
                </a:solidFill>
                <a:latin typeface="Helvetica" charset="0"/>
                <a:ea typeface="ＭＳ Ｐゴシック" charset="-128"/>
                <a:sym typeface="Helvetica" charset="0"/>
              </a:rPr>
              <a:t>Continue new Contributors and Translators here</a:t>
            </a: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  <a:p>
            <a:pPr algn="ctr" eaLnBrk="1" hangingPunct="1"/>
            <a:endParaRPr lang="en-US" altLang="x-none" sz="1200" dirty="0">
              <a:solidFill>
                <a:schemeClr val="tx1"/>
              </a:solidFill>
              <a:latin typeface="Helvetica" charset="0"/>
              <a:ea typeface="ＭＳ Ｐゴシック" charset="-128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7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132418" y="640387"/>
            <a:ext cx="9927167" cy="714279"/>
          </a:xfrm>
        </p:spPr>
        <p:txBody>
          <a:bodyPr/>
          <a:lstStyle/>
          <a:p>
            <a:r>
              <a:rPr lang="en-US" altLang="en-US" sz="3733" dirty="0">
                <a:solidFill>
                  <a:srgbClr val="00FF00"/>
                </a:solidFill>
              </a:rPr>
              <a:t>Additional Source Information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132418" y="1498600"/>
            <a:ext cx="9927167" cy="4464051"/>
          </a:xfrm>
        </p:spPr>
        <p:txBody>
          <a:bodyPr anchor="t"/>
          <a:lstStyle/>
          <a:p>
            <a:pPr algn="l">
              <a:buFontTx/>
              <a:buChar char="•"/>
            </a:pPr>
            <a:r>
              <a:rPr lang="en-US" altLang="en-US" sz="1467" dirty="0"/>
              <a:t>Snowman Cookie Cutter" by </a:t>
            </a:r>
            <a:r>
              <a:rPr lang="en-US" altLang="en-US" sz="1467" dirty="0" err="1"/>
              <a:t>Didriks</a:t>
            </a:r>
            <a:r>
              <a:rPr lang="en-US" altLang="en-US" sz="1467" dirty="0"/>
              <a:t> is licensed under CC BY</a:t>
            </a:r>
            <a:br>
              <a:rPr lang="en-US" altLang="en-US" sz="1467" dirty="0"/>
            </a:br>
            <a:r>
              <a:rPr lang="en-US" altLang="en-US" sz="1467" dirty="0">
                <a:hlinkClick r:id="rId2"/>
              </a:rPr>
              <a:t>https://www.flickr.com/photos/dinnerseries/23570475099</a:t>
            </a:r>
            <a:endParaRPr lang="en-US" altLang="en-US" sz="1467" dirty="0"/>
          </a:p>
        </p:txBody>
      </p:sp>
    </p:spTree>
    <p:extLst>
      <p:ext uri="{BB962C8B-B14F-4D97-AF65-F5344CB8AC3E}">
        <p14:creationId xmlns:p14="http://schemas.microsoft.com/office/powerpoint/2010/main" val="50328489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6049976" cy="11695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django.views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generic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gview.models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Horse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HorseListView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generic.ListView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Horse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25" y="546167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75099" y="946737"/>
            <a:ext cx="3930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https://samples.dj4e.com/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/horses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8136" y="2775501"/>
            <a:ext cx="6036665" cy="33239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h1</a:t>
            </a:r>
            <a:r>
              <a:rPr lang="en-US" sz="1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Horse List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h1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if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horse_list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{% for horse in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horse_list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400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"{% 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gview:horse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horse.id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%}"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2EAEBB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mr-IN" sz="1400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horse.name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{% </a:t>
            </a:r>
            <a:r>
              <a:rPr lang="mr-IN" sz="1400" u="sng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endfor</a:t>
            </a:r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else %}</a:t>
            </a:r>
          </a:p>
          <a:p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There are no horses in the database.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u="sng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CACACA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36" y="2299282"/>
            <a:ext cx="51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/templates/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horse_list.html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-4302"/>
          <a:stretch/>
        </p:blipFill>
        <p:spPr>
          <a:xfrm>
            <a:off x="7573513" y="1238289"/>
            <a:ext cx="483862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6049976" cy="11695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django.views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generic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gview.models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Horse</a:t>
            </a: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HorseListView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generic.ListView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Horse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25" y="546167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136" y="2775501"/>
            <a:ext cx="6036665" cy="33239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h1</a:t>
            </a:r>
            <a:r>
              <a:rPr lang="en-US" sz="1400" dirty="0">
                <a:solidFill>
                  <a:srgbClr val="1396A3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Horse List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h1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if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horse_list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{% for horse in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horse_list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1400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"{% 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gview:horse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mr-IN" sz="1400" dirty="0" err="1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horse.id</a:t>
            </a:r>
            <a:r>
              <a:rPr lang="mr-IN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 %}"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2EAEBB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      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mr-IN" sz="1400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horse.name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{% </a:t>
            </a:r>
            <a:r>
              <a:rPr lang="mr-IN" sz="1400" u="sng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endfor</a:t>
            </a:r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else %}</a:t>
            </a:r>
          </a:p>
          <a:p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There are no horses in the database.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u="sng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p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CACACA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36" y="2299282"/>
            <a:ext cx="51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/templates/</a:t>
            </a:r>
            <a:r>
              <a:rPr lang="en-US" dirty="0" err="1">
                <a:solidFill>
                  <a:srgbClr val="FFFF00"/>
                </a:solidFill>
              </a:rPr>
              <a:t>gview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horse_list.html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3774" y="958104"/>
            <a:ext cx="4114801" cy="28423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gview.views.HorseListView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model = </a:t>
            </a:r>
            <a:r>
              <a:rPr lang="en-US" dirty="0" err="1"/>
              <a:t>gviews.models.Horse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29537" y="2414594"/>
            <a:ext cx="33432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django.views.generic.ListView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394031" y="1857375"/>
            <a:ext cx="14287" cy="5572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4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825" y="1001227"/>
            <a:ext cx="6303976" cy="116955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myarts.models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Article</a:t>
            </a: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myarts.owner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import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OwnerListView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ArticleListView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OwnerListView</a:t>
            </a:r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model = Article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825" y="546167"/>
            <a:ext cx="3053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views.py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137" y="2775501"/>
            <a:ext cx="6290664" cy="31085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for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article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in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article_list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mr-IN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myarts:article_detail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' 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article.id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{{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</a:t>
            </a:r>
            <a:r>
              <a:rPr lang="en-US" sz="1400" dirty="0" err="1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title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}}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if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article.owner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== user %}</a:t>
            </a:r>
            <a:endParaRPr lang="en-US" sz="14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myarts:article_update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en-US" sz="1400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article.id</a:t>
            </a:r>
            <a:r>
              <a:rPr lang="en-US" sz="1400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r>
              <a:rPr lang="en-US" sz="1400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Edit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|</a:t>
            </a: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u="sng" dirty="0" err="1">
                <a:solidFill>
                  <a:srgbClr val="2FB41D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1400" u="sng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en-US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'</a:t>
            </a:r>
            <a:r>
              <a:rPr lang="en-US" sz="1400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myarts:article_delete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' </a:t>
            </a:r>
            <a:r>
              <a:rPr lang="en-US" sz="1400" u="sng" dirty="0" err="1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article.id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r>
              <a:rPr lang="en-US" sz="1400" u="sng" dirty="0">
                <a:solidFill>
                  <a:srgbClr val="B42419"/>
                </a:solidFill>
                <a:latin typeface="Courier" charset="0"/>
                <a:ea typeface="Courier" charset="0"/>
                <a:cs typeface="Courier" charset="0"/>
              </a:rPr>
              <a:t>"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</a:p>
          <a:p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Delete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en-US" sz="1400" u="sng" dirty="0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US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r>
              <a:rPr lang="en-US" sz="1400" u="sng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endif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li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{% 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endfor</a:t>
            </a:r>
            <a:r>
              <a:rPr lang="mr-IN" sz="1400" u="sng" dirty="0">
                <a:solidFill>
                  <a:srgbClr val="C814C9"/>
                </a:solidFill>
                <a:latin typeface="Courier" charset="0"/>
                <a:ea typeface="Courier" charset="0"/>
                <a:cs typeface="Courier" charset="0"/>
              </a:rPr>
              <a:t> %}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&lt;/</a:t>
            </a:r>
            <a:r>
              <a:rPr lang="mr-IN" sz="1400" u="sng" dirty="0" err="1">
                <a:solidFill>
                  <a:srgbClr val="C1651C"/>
                </a:solidFill>
                <a:latin typeface="Courier" charset="0"/>
                <a:ea typeface="Courier" charset="0"/>
                <a:cs typeface="Courier" charset="0"/>
              </a:rPr>
              <a:t>ul</a:t>
            </a:r>
            <a:r>
              <a:rPr lang="mr-IN" sz="1400" u="sng" dirty="0">
                <a:solidFill>
                  <a:srgbClr val="2EAEBB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mr-IN" sz="1400" u="sng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136" y="2299282"/>
            <a:ext cx="5461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dj4e-samples/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/templates/</a:t>
            </a:r>
            <a:r>
              <a:rPr lang="en-US" dirty="0" err="1">
                <a:solidFill>
                  <a:srgbClr val="FFFF00"/>
                </a:solidFill>
              </a:rPr>
              <a:t>myarts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n-US" dirty="0" err="1">
                <a:solidFill>
                  <a:srgbClr val="FFFF00"/>
                </a:solidFill>
              </a:rPr>
              <a:t>article_list.html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3774" y="958104"/>
            <a:ext cx="4114801" cy="462989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myarts.views.ArticleListView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model = </a:t>
            </a:r>
            <a:r>
              <a:rPr lang="en-US" dirty="0" err="1"/>
              <a:t>myarts.models.Article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29537" y="2414594"/>
            <a:ext cx="3343275" cy="1000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myarts.owner.OwnerListView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9401175" y="1828800"/>
            <a:ext cx="0" cy="585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729537" y="4013162"/>
            <a:ext cx="3343275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django.views.generic.ListView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2"/>
            <a:endCxn id="9" idx="0"/>
          </p:cNvCxnSpPr>
          <p:nvPr/>
        </p:nvCxnSpPr>
        <p:spPr>
          <a:xfrm>
            <a:off x="9401175" y="3414719"/>
            <a:ext cx="0" cy="5984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0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28067" tIns="28067" rIns="28067" bIns="28067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9300"/>
              </a:buClr>
              <a:buSzPct val="25000"/>
            </a:pPr>
            <a:r>
              <a:rPr lang="en" sz="6267" dirty="0">
                <a:solidFill>
                  <a:srgbClr val="FFD966"/>
                </a:solidFill>
                <a:sym typeface="Cabin"/>
              </a:rPr>
              <a:t>Inheritance</a:t>
            </a:r>
            <a:r>
              <a:rPr lang="en-US" sz="6267" dirty="0">
                <a:solidFill>
                  <a:srgbClr val="FFD966"/>
                </a:solidFill>
                <a:sym typeface="Cabin"/>
              </a:rPr>
              <a:t> (Review)</a:t>
            </a:r>
            <a:endParaRPr lang="en" sz="6267" dirty="0">
              <a:solidFill>
                <a:srgbClr val="FFD966"/>
              </a:solidFill>
              <a:sym typeface="Cabin"/>
            </a:endParaRPr>
          </a:p>
        </p:txBody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28067" tIns="28067" rIns="28067" bIns="28067" rtlCol="0" anchor="ctr" anchorCtr="0">
            <a:noAutofit/>
          </a:bodyPr>
          <a:lstStyle/>
          <a:p>
            <a:pPr marL="609585" indent="-499521">
              <a:lnSpc>
                <a:spcPct val="100000"/>
              </a:lnSpc>
              <a:spcBef>
                <a:spcPts val="0"/>
              </a:spcBef>
              <a:buSzPct val="100000"/>
              <a:buFont typeface="Cabin"/>
            </a:pPr>
            <a:r>
              <a:rPr lang="en" sz="3067" dirty="0">
                <a:solidFill>
                  <a:srgbClr val="FFFFFF"/>
                </a:solidFill>
                <a:sym typeface="Cabin"/>
              </a:rPr>
              <a:t>When we make a new class - we can reuse an existing class and </a:t>
            </a:r>
            <a:r>
              <a:rPr lang="en" sz="3067" dirty="0">
                <a:solidFill>
                  <a:srgbClr val="FF9300"/>
                </a:solidFill>
                <a:sym typeface="Cabin"/>
              </a:rPr>
              <a:t>inherit</a:t>
            </a:r>
            <a:r>
              <a:rPr lang="en" sz="3067" dirty="0">
                <a:solidFill>
                  <a:srgbClr val="FFFFFF"/>
                </a:solidFill>
                <a:sym typeface="Cabin"/>
              </a:rPr>
              <a:t> all the capabilities of an existing class and then add our own little bit to make our new class</a:t>
            </a:r>
          </a:p>
          <a:p>
            <a:pPr marL="609585" indent="-499521">
              <a:lnSpc>
                <a:spcPct val="100000"/>
              </a:lnSpc>
              <a:spcBef>
                <a:spcPts val="1867"/>
              </a:spcBef>
              <a:buClr>
                <a:srgbClr val="FFFFFF"/>
              </a:buClr>
              <a:buSzPct val="100000"/>
              <a:buFont typeface="Cabin"/>
            </a:pPr>
            <a:r>
              <a:rPr lang="en" sz="3067" dirty="0">
                <a:solidFill>
                  <a:srgbClr val="FFFFFF"/>
                </a:solidFill>
                <a:sym typeface="Cabin"/>
              </a:rPr>
              <a:t>Another form of store and reuse</a:t>
            </a:r>
          </a:p>
          <a:p>
            <a:pPr marL="609585" indent="-499521">
              <a:lnSpc>
                <a:spcPct val="100000"/>
              </a:lnSpc>
              <a:spcBef>
                <a:spcPts val="1867"/>
              </a:spcBef>
              <a:buClr>
                <a:srgbClr val="FFFFFF"/>
              </a:buClr>
              <a:buSzPct val="100000"/>
              <a:buFont typeface="Cabin"/>
            </a:pPr>
            <a:r>
              <a:rPr lang="en" sz="3067" dirty="0">
                <a:solidFill>
                  <a:srgbClr val="FFFFFF"/>
                </a:solidFill>
                <a:sym typeface="Cabin"/>
              </a:rPr>
              <a:t>Write once - reuse many times</a:t>
            </a:r>
          </a:p>
          <a:p>
            <a:pPr marL="609585" indent="-499521">
              <a:lnSpc>
                <a:spcPct val="100000"/>
              </a:lnSpc>
              <a:spcBef>
                <a:spcPts val="1867"/>
              </a:spcBef>
              <a:buClr>
                <a:srgbClr val="FFFFFF"/>
              </a:buClr>
              <a:buSzPct val="100000"/>
              <a:buFont typeface="Cabin"/>
            </a:pPr>
            <a:r>
              <a:rPr lang="en" sz="3067" dirty="0">
                <a:solidFill>
                  <a:srgbClr val="FFFFFF"/>
                </a:solidFill>
                <a:sym typeface="Cabin"/>
              </a:rPr>
              <a:t>The new class (child) has all the capabilities of the old class (parent) - and then some more</a:t>
            </a:r>
          </a:p>
        </p:txBody>
      </p:sp>
    </p:spTree>
    <p:extLst>
      <p:ext uri="{BB962C8B-B14F-4D97-AF65-F5344CB8AC3E}">
        <p14:creationId xmlns:p14="http://schemas.microsoft.com/office/powerpoint/2010/main" val="156902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866775" y="571501"/>
            <a:ext cx="8209492" cy="1333425"/>
          </a:xfrm>
          <a:prstGeom prst="rect">
            <a:avLst/>
          </a:prstGeom>
          <a:noFill/>
          <a:ln>
            <a:noFill/>
          </a:ln>
        </p:spPr>
        <p:txBody>
          <a:bodyPr vert="horz" lIns="28067" tIns="28067" rIns="28067" bIns="28067" rtlCol="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SzPct val="25000"/>
            </a:pPr>
            <a:r>
              <a:rPr lang="en" sz="5333">
                <a:solidFill>
                  <a:srgbClr val="FFFFFF"/>
                </a:solidFill>
                <a:sym typeface="Cabin"/>
              </a:rPr>
              <a:t>Terminology: </a:t>
            </a:r>
            <a:r>
              <a:rPr lang="en" sz="5333">
                <a:solidFill>
                  <a:srgbClr val="FF9300"/>
                </a:solidFill>
                <a:sym typeface="Cabin"/>
              </a:rPr>
              <a:t>Inheritance</a:t>
            </a:r>
          </a:p>
        </p:txBody>
      </p:sp>
      <p:sp>
        <p:nvSpPr>
          <p:cNvPr id="511" name="Shape 511"/>
          <p:cNvSpPr/>
          <p:nvPr/>
        </p:nvSpPr>
        <p:spPr>
          <a:xfrm>
            <a:off x="1212135" y="5580021"/>
            <a:ext cx="10133199" cy="470400"/>
          </a:xfrm>
          <a:prstGeom prst="rect">
            <a:avLst/>
          </a:prstGeom>
          <a:noFill/>
          <a:ln>
            <a:noFill/>
          </a:ln>
        </p:spPr>
        <p:txBody>
          <a:bodyPr lIns="28067" tIns="28067" rIns="28067" bIns="28067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" sz="3067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</a:t>
            </a:r>
            <a:r>
              <a:rPr lang="en" sz="3067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en.wikipedia.org</a:t>
            </a:r>
            <a:r>
              <a:rPr lang="en" sz="3067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/wiki/Object-</a:t>
            </a:r>
            <a:r>
              <a:rPr lang="en" sz="3067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oriented_programming</a:t>
            </a:r>
            <a:endParaRPr lang="en" sz="3067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564693" y="2885024"/>
            <a:ext cx="11045372" cy="1306285"/>
          </a:xfrm>
          <a:prstGeom prst="rect">
            <a:avLst/>
          </a:prstGeom>
          <a:noFill/>
          <a:ln>
            <a:noFill/>
          </a:ln>
        </p:spPr>
        <p:txBody>
          <a:bodyPr lIns="28067" tIns="28067" rIns="28067" bIns="28067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" sz="3067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‘Subclasses’ are more specialized versions of a class, which </a:t>
            </a:r>
            <a:r>
              <a:rPr lang="en" sz="3067">
                <a:solidFill>
                  <a:srgbClr val="FF93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inherit</a:t>
            </a:r>
            <a:r>
              <a:rPr lang="en" sz="3067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attributes and behaviors from their parent classes, and can introduce their own.  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749041"/>
            <a:ext cx="1998133" cy="133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14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Generic Edit 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(review)</a:t>
            </a:r>
          </a:p>
        </p:txBody>
      </p:sp>
    </p:spTree>
    <p:extLst>
      <p:ext uri="{BB962C8B-B14F-4D97-AF65-F5344CB8AC3E}">
        <p14:creationId xmlns:p14="http://schemas.microsoft.com/office/powerpoint/2010/main" val="1764865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2471" y="5157788"/>
            <a:ext cx="2725678" cy="132556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Edit Form 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76163" y="500063"/>
            <a:ext cx="2181995" cy="5594499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8225" y="486044"/>
            <a:ext cx="136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GET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1540" y="1632532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0570" y="207004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Edit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7069" y="2478972"/>
            <a:ext cx="160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 with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4345" y="869664"/>
            <a:ext cx="11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Load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5981" y="1180736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Error  404 Page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2573" y="2972346"/>
            <a:ext cx="1429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Validate 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1540" y="3357993"/>
            <a:ext cx="196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Form with old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379" y="289451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2836" y="4211694"/>
            <a:ext cx="11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Store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06514" y="4620193"/>
            <a:ext cx="239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Redirect to success URL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5449" y="5057204"/>
            <a:ext cx="173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GET success URL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78639" y="5725230"/>
            <a:ext cx="184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Success page Yay!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5740" y="1175850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Error?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5740" y="3357002"/>
            <a:ext cx="762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Error?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13" idx="0"/>
          </p:cNvCxnSpPr>
          <p:nvPr/>
        </p:nvCxnSpPr>
        <p:spPr>
          <a:xfrm>
            <a:off x="4685842" y="670710"/>
            <a:ext cx="2281317" cy="198954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2" idx="1"/>
            <a:endCxn id="14" idx="3"/>
          </p:cNvCxnSpPr>
          <p:nvPr/>
        </p:nvCxnSpPr>
        <p:spPr>
          <a:xfrm rot="10800000" flipV="1">
            <a:off x="4808090" y="1360516"/>
            <a:ext cx="1777651" cy="48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9328211" y="2211302"/>
            <a:ext cx="1257300" cy="147346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model</a:t>
            </a:r>
          </a:p>
        </p:txBody>
      </p:sp>
      <p:cxnSp>
        <p:nvCxnSpPr>
          <p:cNvPr id="34" name="Straight Arrow Connector 33"/>
          <p:cNvCxnSpPr>
            <a:stCxn id="32" idx="2"/>
            <a:endCxn id="13" idx="3"/>
          </p:cNvCxnSpPr>
          <p:nvPr/>
        </p:nvCxnSpPr>
        <p:spPr>
          <a:xfrm flipH="1" flipV="1">
            <a:off x="7529973" y="1054330"/>
            <a:ext cx="1798238" cy="18937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2" idx="2"/>
            <a:endCxn id="8" idx="3"/>
          </p:cNvCxnSpPr>
          <p:nvPr/>
        </p:nvCxnSpPr>
        <p:spPr>
          <a:xfrm rot="5400000">
            <a:off x="5838835" y="688874"/>
            <a:ext cx="272016" cy="1984633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8" idx="1"/>
            <a:endCxn id="9" idx="0"/>
          </p:cNvCxnSpPr>
          <p:nvPr/>
        </p:nvCxnSpPr>
        <p:spPr>
          <a:xfrm rot="10800000" flipV="1">
            <a:off x="2007700" y="1817198"/>
            <a:ext cx="1013841" cy="252842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9" idx="2"/>
            <a:endCxn id="11" idx="1"/>
          </p:cNvCxnSpPr>
          <p:nvPr/>
        </p:nvCxnSpPr>
        <p:spPr>
          <a:xfrm rot="16200000" flipH="1">
            <a:off x="2490251" y="1956820"/>
            <a:ext cx="224266" cy="118937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16073" y="123977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46" name="Straight Arrow Connector 45"/>
          <p:cNvCxnSpPr>
            <a:stCxn id="8" idx="1"/>
            <a:endCxn id="44" idx="3"/>
          </p:cNvCxnSpPr>
          <p:nvPr/>
        </p:nvCxnSpPr>
        <p:spPr>
          <a:xfrm flipH="1" flipV="1">
            <a:off x="2222704" y="1424440"/>
            <a:ext cx="798836" cy="392758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15" idx="0"/>
          </p:cNvCxnSpPr>
          <p:nvPr/>
        </p:nvCxnSpPr>
        <p:spPr>
          <a:xfrm>
            <a:off x="4806998" y="2663638"/>
            <a:ext cx="2160162" cy="308708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3" idx="1"/>
            <a:endCxn id="16" idx="3"/>
          </p:cNvCxnSpPr>
          <p:nvPr/>
        </p:nvCxnSpPr>
        <p:spPr>
          <a:xfrm rot="10800000" flipV="1">
            <a:off x="4982526" y="3541667"/>
            <a:ext cx="1603214" cy="99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1"/>
            <a:endCxn id="17" idx="2"/>
          </p:cNvCxnSpPr>
          <p:nvPr/>
        </p:nvCxnSpPr>
        <p:spPr>
          <a:xfrm rot="10800000">
            <a:off x="2020212" y="3263851"/>
            <a:ext cx="1001328" cy="278809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7" idx="0"/>
            <a:endCxn id="11" idx="1"/>
          </p:cNvCxnSpPr>
          <p:nvPr/>
        </p:nvCxnSpPr>
        <p:spPr>
          <a:xfrm rot="5400000" flipH="1" flipV="1">
            <a:off x="2493200" y="2190650"/>
            <a:ext cx="230880" cy="1176857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8" idx="3"/>
            <a:endCxn id="32" idx="2"/>
          </p:cNvCxnSpPr>
          <p:nvPr/>
        </p:nvCxnSpPr>
        <p:spPr>
          <a:xfrm flipV="1">
            <a:off x="7551489" y="2948033"/>
            <a:ext cx="1776722" cy="1448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8" idx="2"/>
            <a:endCxn id="19" idx="3"/>
          </p:cNvCxnSpPr>
          <p:nvPr/>
        </p:nvCxnSpPr>
        <p:spPr>
          <a:xfrm rot="5400000">
            <a:off x="5970442" y="3808137"/>
            <a:ext cx="223833" cy="1769610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43214" y="5426536"/>
            <a:ext cx="120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Make Page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70022" y="3804819"/>
            <a:ext cx="806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Cancel</a:t>
            </a:r>
          </a:p>
        </p:txBody>
      </p:sp>
      <p:cxnSp>
        <p:nvCxnSpPr>
          <p:cNvPr id="76" name="Straight Arrow Connector 75"/>
          <p:cNvCxnSpPr>
            <a:stCxn id="16" idx="1"/>
          </p:cNvCxnSpPr>
          <p:nvPr/>
        </p:nvCxnSpPr>
        <p:spPr>
          <a:xfrm flipH="1">
            <a:off x="2076654" y="3542659"/>
            <a:ext cx="944886" cy="446826"/>
          </a:xfrm>
          <a:prstGeom prst="straightConnector1">
            <a:avLst/>
          </a:prstGeom>
          <a:ln w="38100">
            <a:solidFill>
              <a:srgbClr val="00F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endCxn id="20" idx="1"/>
          </p:cNvCxnSpPr>
          <p:nvPr/>
        </p:nvCxnSpPr>
        <p:spPr>
          <a:xfrm rot="10800000" flipH="1" flipV="1">
            <a:off x="2806513" y="4819146"/>
            <a:ext cx="328935" cy="422723"/>
          </a:xfrm>
          <a:prstGeom prst="bentConnector3">
            <a:avLst>
              <a:gd name="adj1" fmla="val -69497"/>
            </a:avLst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20" idx="3"/>
            <a:endCxn id="74" idx="0"/>
          </p:cNvCxnSpPr>
          <p:nvPr/>
        </p:nvCxnSpPr>
        <p:spPr>
          <a:xfrm>
            <a:off x="4868617" y="5241870"/>
            <a:ext cx="2076846" cy="184666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74" idx="2"/>
            <a:endCxn id="21" idx="3"/>
          </p:cNvCxnSpPr>
          <p:nvPr/>
        </p:nvCxnSpPr>
        <p:spPr>
          <a:xfrm rot="5400000">
            <a:off x="5878432" y="4842865"/>
            <a:ext cx="114028" cy="2020035"/>
          </a:xfrm>
          <a:prstGeom prst="bentConnector2">
            <a:avLst/>
          </a:prstGeom>
          <a:ln w="38100">
            <a:solidFill>
              <a:srgbClr val="FF4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18" idx="3"/>
            <a:endCxn id="74" idx="3"/>
          </p:cNvCxnSpPr>
          <p:nvPr/>
        </p:nvCxnSpPr>
        <p:spPr>
          <a:xfrm flipH="1">
            <a:off x="7547711" y="4396360"/>
            <a:ext cx="3778" cy="1214842"/>
          </a:xfrm>
          <a:prstGeom prst="curvedConnector3">
            <a:avLst>
              <a:gd name="adj1" fmla="val -6050821"/>
            </a:avLst>
          </a:prstGeom>
          <a:ln w="38100">
            <a:solidFill>
              <a:srgbClr val="FF7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970415" y="4831553"/>
            <a:ext cx="1009956" cy="369332"/>
          </a:xfrm>
          <a:prstGeom prst="rect">
            <a:avLst/>
          </a:prstGeom>
          <a:solidFill>
            <a:schemeClr val="tx1"/>
          </a:solidFill>
          <a:ln>
            <a:solidFill>
              <a:srgbClr val="FF7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Message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9217" y="3695046"/>
            <a:ext cx="1125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Load Data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74472" y="3948433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Error  404 Page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64231" y="3943547"/>
            <a:ext cx="76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Error?</a:t>
            </a:r>
          </a:p>
        </p:txBody>
      </p:sp>
      <p:cxnSp>
        <p:nvCxnSpPr>
          <p:cNvPr id="48" name="Elbow Connector 47"/>
          <p:cNvCxnSpPr>
            <a:stCxn id="47" idx="1"/>
            <a:endCxn id="45" idx="3"/>
          </p:cNvCxnSpPr>
          <p:nvPr/>
        </p:nvCxnSpPr>
        <p:spPr>
          <a:xfrm rot="10800000" flipV="1">
            <a:off x="4786581" y="4128213"/>
            <a:ext cx="1777651" cy="488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2" idx="2"/>
            <a:endCxn id="43" idx="3"/>
          </p:cNvCxnSpPr>
          <p:nvPr/>
        </p:nvCxnSpPr>
        <p:spPr>
          <a:xfrm flipH="1">
            <a:off x="7464845" y="2948033"/>
            <a:ext cx="1863366" cy="931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02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5547</TotalTime>
  <Words>2512</Words>
  <Application>Microsoft Macintosh PowerPoint</Application>
  <PresentationFormat>Widescreen</PresentationFormat>
  <Paragraphs>422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Cabin</vt:lpstr>
      <vt:lpstr>Arial</vt:lpstr>
      <vt:lpstr>Calibri</vt:lpstr>
      <vt:lpstr>Calibri Light</vt:lpstr>
      <vt:lpstr>Courier</vt:lpstr>
      <vt:lpstr>Gill Sans</vt:lpstr>
      <vt:lpstr>Helvetica</vt:lpstr>
      <vt:lpstr>Office Theme</vt:lpstr>
      <vt:lpstr>Django Owned Rows</vt:lpstr>
      <vt:lpstr>Who Can Edit Which Row?</vt:lpstr>
      <vt:lpstr>PowerPoint Presentation</vt:lpstr>
      <vt:lpstr>PowerPoint Presentation</vt:lpstr>
      <vt:lpstr>PowerPoint Presentation</vt:lpstr>
      <vt:lpstr>Inheritance (Review)</vt:lpstr>
      <vt:lpstr>Terminology: Inheritance</vt:lpstr>
      <vt:lpstr>Inside a Generic Edit View</vt:lpstr>
      <vt:lpstr>Edit Form Flow</vt:lpstr>
      <vt:lpstr>PowerPoint Presentation</vt:lpstr>
      <vt:lpstr>Edit Form Flow</vt:lpstr>
      <vt:lpstr>PowerPoint Presentation</vt:lpstr>
      <vt:lpstr>Owner List View</vt:lpstr>
      <vt:lpstr>PowerPoint Presentation</vt:lpstr>
      <vt:lpstr>PowerPoint Presentation</vt:lpstr>
      <vt:lpstr>PowerPoint Presentation</vt:lpstr>
      <vt:lpstr>Create Form Flow</vt:lpstr>
      <vt:lpstr>PowerPoint Presentation</vt:lpstr>
      <vt:lpstr>Create Form Flow</vt:lpstr>
      <vt:lpstr>PowerPoint Presentation</vt:lpstr>
      <vt:lpstr>PowerPoint Presentation</vt:lpstr>
      <vt:lpstr>Edit Form Flow</vt:lpstr>
      <vt:lpstr>PowerPoint Presentation</vt:lpstr>
      <vt:lpstr>Summary</vt:lpstr>
      <vt:lpstr>Acknowledgements / Contributions</vt:lpstr>
      <vt:lpstr>Additional Source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Dynamic Web Content</dc:title>
  <dc:creator>Severance, Charles</dc:creator>
  <cp:lastModifiedBy>Severance, Charles</cp:lastModifiedBy>
  <cp:revision>239</cp:revision>
  <dcterms:created xsi:type="dcterms:W3CDTF">2019-01-19T02:12:54Z</dcterms:created>
  <dcterms:modified xsi:type="dcterms:W3CDTF">2023-07-08T15:23:12Z</dcterms:modified>
</cp:coreProperties>
</file>