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8" r:id="rId2"/>
    <p:sldId id="297" r:id="rId3"/>
    <p:sldId id="259" r:id="rId4"/>
    <p:sldId id="262" r:id="rId5"/>
    <p:sldId id="263" r:id="rId6"/>
    <p:sldId id="264" r:id="rId7"/>
    <p:sldId id="265" r:id="rId8"/>
    <p:sldId id="274" r:id="rId9"/>
    <p:sldId id="288" r:id="rId10"/>
    <p:sldId id="293" r:id="rId11"/>
    <p:sldId id="289" r:id="rId12"/>
    <p:sldId id="290" r:id="rId13"/>
    <p:sldId id="291" r:id="rId14"/>
    <p:sldId id="294" r:id="rId15"/>
    <p:sldId id="296" r:id="rId16"/>
    <p:sldId id="295" r:id="rId17"/>
    <p:sldId id="266" r:id="rId18"/>
    <p:sldId id="267" r:id="rId19"/>
    <p:sldId id="268" r:id="rId20"/>
    <p:sldId id="269" r:id="rId21"/>
    <p:sldId id="270" r:id="rId22"/>
    <p:sldId id="271" r:id="rId23"/>
    <p:sldId id="298" r:id="rId24"/>
    <p:sldId id="277" r:id="rId25"/>
    <p:sldId id="278" r:id="rId26"/>
    <p:sldId id="272" r:id="rId27"/>
    <p:sldId id="276" r:id="rId28"/>
    <p:sldId id="275" r:id="rId29"/>
    <p:sldId id="279" r:id="rId30"/>
    <p:sldId id="280" r:id="rId31"/>
    <p:sldId id="284" r:id="rId32"/>
    <p:sldId id="282" r:id="rId33"/>
    <p:sldId id="283" r:id="rId34"/>
    <p:sldId id="285" r:id="rId35"/>
    <p:sldId id="287" r:id="rId36"/>
    <p:sldId id="299" r:id="rId37"/>
    <p:sldId id="27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C08"/>
    <a:srgbClr val="00FF00"/>
    <a:srgbClr val="00FDFF"/>
    <a:srgbClr val="FF40FF"/>
    <a:srgbClr val="0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2"/>
    <p:restoredTop sz="94669"/>
  </p:normalViewPr>
  <p:slideViewPr>
    <p:cSldViewPr snapToGrid="0" snapToObjects="1">
      <p:cViewPr>
        <p:scale>
          <a:sx n="89" d="100"/>
          <a:sy n="89" d="100"/>
        </p:scale>
        <p:origin x="10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B56FC-7D2E-F343-9D09-0D14B00AA56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6606-78EC-E24C-A3B3-B3666C6F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brew install telnet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D6606-78EC-E24C-A3B3-B3666C6F49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7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C04C-7AF8-1445-A186-502B631B934F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7AC0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hyperlink" Target="http://en.wikipedia.org/wiki/Tin_can_telephone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flickr.com/photos/kitcowan/2103850699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Internet_socket" TargetMode="Externa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TCP_and_UDP_por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0EB187-900F-4AF5-813B-101456D9F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/>
              <a:t>Introduction to Dynamic Web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Charles Severance</a:t>
            </a:r>
          </a:p>
          <a:p>
            <a:pPr algn="r"/>
            <a:r>
              <a:rPr lang="en-US" sz="2800">
                <a:solidFill>
                  <a:srgbClr val="FFFFFF"/>
                </a:solidFill>
              </a:rPr>
              <a:t>www.dj4e.com</a:t>
            </a:r>
          </a:p>
          <a:p>
            <a:pPr algn="r"/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24D17C8-E9C2-48A4-AA36-D7048A6CCC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CC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54" y="5638800"/>
            <a:ext cx="11064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4351" y="597207"/>
            <a:ext cx="10984173" cy="5417830"/>
            <a:chOff x="788988" y="1049337"/>
            <a:chExt cx="14724611" cy="7262762"/>
          </a:xfrm>
        </p:grpSpPr>
        <p:sp>
          <p:nvSpPr>
            <p:cNvPr id="5" name="Shape 312"/>
            <p:cNvSpPr txBox="1"/>
            <p:nvPr/>
          </p:nvSpPr>
          <p:spPr>
            <a:xfrm>
              <a:off x="4419600" y="7689900"/>
              <a:ext cx="11093999" cy="6221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2400" u="sng" strike="noStrike" cap="none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  <a:hlinkClick r:id="rId2"/>
                </a:rPr>
                <a:t>http://www.flickr.com/photos/kitcowan/2103850699/</a:t>
              </a:r>
            </a:p>
          </p:txBody>
        </p:sp>
        <p:pic>
          <p:nvPicPr>
            <p:cNvPr id="6" name="Shape 313" descr="Two tin cans connected with a string." title="Tin can telepho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49599" y="1049337"/>
              <a:ext cx="4064000" cy="60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314" title="Picture of two women in victorian garb talking over a tin can telepho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52500" y="1049337"/>
              <a:ext cx="7467600" cy="513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315"/>
            <p:cNvSpPr txBox="1"/>
            <p:nvPr/>
          </p:nvSpPr>
          <p:spPr>
            <a:xfrm>
              <a:off x="788988" y="6779469"/>
              <a:ext cx="9704699" cy="6221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en-US" sz="2400" u="sng" strike="noStrike" cap="none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  <a:hlinkClick r:id="rId5"/>
                </a:rPr>
                <a:t>http://</a:t>
              </a:r>
              <a:r>
                <a:rPr lang="en-US" sz="2400" u="sng" strike="noStrike" cap="none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  <a:hlinkClick r:id="rId5"/>
                </a:rPr>
                <a:t>en.wikipedia.org/wiki/Tin_can_telephone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3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 / Sockets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1332" y="4760207"/>
            <a:ext cx="4791176" cy="0"/>
          </a:xfrm>
          <a:prstGeom prst="straightConnector1">
            <a:avLst/>
          </a:prstGeom>
          <a:ln w="63500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321"/>
          <p:cNvSpPr txBox="1"/>
          <p:nvPr/>
        </p:nvSpPr>
        <p:spPr>
          <a:xfrm>
            <a:off x="3590211" y="5977871"/>
            <a:ext cx="8357007" cy="526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2"/>
              </a:rPr>
              <a:t>http://en.wikipedia.org/wiki/Internet_socket</a:t>
            </a:r>
          </a:p>
        </p:txBody>
      </p:sp>
      <p:sp>
        <p:nvSpPr>
          <p:cNvPr id="8" name="Shape 322"/>
          <p:cNvSpPr txBox="1"/>
          <p:nvPr/>
        </p:nvSpPr>
        <p:spPr>
          <a:xfrm>
            <a:off x="244781" y="1690688"/>
            <a:ext cx="11702437" cy="20337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en-US" sz="2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 computer networking, an Internet </a:t>
            </a:r>
            <a:r>
              <a:rPr lang="en-US" sz="2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2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network </a:t>
            </a:r>
            <a:r>
              <a:rPr lang="en-US" sz="2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socket</a:t>
            </a:r>
            <a:r>
              <a:rPr lang="en-US" sz="2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an endpoint of a bidirectional </a:t>
            </a:r>
            <a:r>
              <a:rPr lang="en-US" sz="28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inter-process </a:t>
            </a:r>
            <a:r>
              <a:rPr lang="en-US" sz="2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communication flow across an </a:t>
            </a:r>
            <a:r>
              <a:rPr lang="en-US" sz="28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  <a:r>
              <a:rPr lang="en-US" sz="2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Protocol-based computer network, such as the </a:t>
            </a:r>
            <a:r>
              <a:rPr lang="en-US" sz="28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Internet.</a:t>
            </a:r>
            <a:r>
              <a:rPr lang="en-US" sz="2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  <p:pic>
        <p:nvPicPr>
          <p:cNvPr id="9" name="Shape 323" title="Cloud clipart representing the Inter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1416" y="4002959"/>
            <a:ext cx="3151635" cy="15144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324"/>
          <p:cNvSpPr txBox="1"/>
          <p:nvPr/>
        </p:nvSpPr>
        <p:spPr>
          <a:xfrm>
            <a:off x="5254281" y="4527220"/>
            <a:ext cx="1917713" cy="4659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2800" u="none" strike="noStrike" cap="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Internet</a:t>
            </a:r>
          </a:p>
        </p:txBody>
      </p:sp>
      <p:sp>
        <p:nvSpPr>
          <p:cNvPr id="11" name="Shape 325"/>
          <p:cNvSpPr/>
          <p:nvPr/>
        </p:nvSpPr>
        <p:spPr>
          <a:xfrm>
            <a:off x="1730376" y="4036566"/>
            <a:ext cx="2000955" cy="144728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2800" u="none" strike="noStrike" cap="none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2800" u="none" strike="noStrike" cap="none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  <a:endParaRPr lang="en-US" sz="2800" u="none" strike="noStrike" cap="none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26"/>
          <p:cNvSpPr/>
          <p:nvPr/>
        </p:nvSpPr>
        <p:spPr>
          <a:xfrm>
            <a:off x="8522508" y="4036566"/>
            <a:ext cx="2000955" cy="144728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2800" u="none" strike="noStrike" cap="none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Application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2800" u="none" strike="noStrike" cap="none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  <a:endParaRPr lang="en-US" sz="2800" u="none" strike="noStrike" cap="none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413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Port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7775"/>
          </a:xfrm>
        </p:spPr>
        <p:txBody>
          <a:bodyPr/>
          <a:lstStyle/>
          <a:p>
            <a:r>
              <a:rPr lang="en-US" dirty="0"/>
              <a:t>A port is an application-specific or process-specific software communications endpoint</a:t>
            </a:r>
          </a:p>
          <a:p>
            <a:r>
              <a:rPr lang="en-US" dirty="0"/>
              <a:t>It allows multiple networked applications to coexist on the same server</a:t>
            </a:r>
          </a:p>
          <a:p>
            <a:r>
              <a:rPr lang="en-US" dirty="0"/>
              <a:t>There is a list of well-known TCP port numbers</a:t>
            </a:r>
          </a:p>
          <a:p>
            <a:endParaRPr lang="en-US" dirty="0"/>
          </a:p>
        </p:txBody>
      </p:sp>
      <p:sp>
        <p:nvSpPr>
          <p:cNvPr id="5" name="Shape 334"/>
          <p:cNvSpPr txBox="1"/>
          <p:nvPr/>
        </p:nvSpPr>
        <p:spPr>
          <a:xfrm>
            <a:off x="573073" y="4856163"/>
            <a:ext cx="1090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2"/>
              </a:rPr>
              <a:t>http://en.wikipedia.org/wiki/TCP_and_UDP_port</a:t>
            </a:r>
            <a:r>
              <a:rPr lang="en-US" sz="3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32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339" title="Cloud clipart representing the Interne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5029" y="1324848"/>
            <a:ext cx="2094156" cy="315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40"/>
          <p:cNvSpPr txBox="1"/>
          <p:nvPr/>
        </p:nvSpPr>
        <p:spPr>
          <a:xfrm>
            <a:off x="518277" y="371475"/>
            <a:ext cx="5066506" cy="5807219"/>
          </a:xfrm>
          <a:prstGeom prst="rect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www.dj4e.com</a:t>
            </a:r>
            <a:endParaRPr lang="en-US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grpSp>
        <p:nvGrpSpPr>
          <p:cNvPr id="6" name="Shape 341"/>
          <p:cNvGrpSpPr/>
          <p:nvPr/>
        </p:nvGrpSpPr>
        <p:grpSpPr>
          <a:xfrm>
            <a:off x="9490610" y="2671485"/>
            <a:ext cx="1959048" cy="1408971"/>
            <a:chOff x="0" y="0"/>
            <a:chExt cx="2576512" cy="1854200"/>
          </a:xfrm>
        </p:grpSpPr>
        <p:grpSp>
          <p:nvGrpSpPr>
            <p:cNvPr id="7" name="Shape 342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9" name="Shape 343"/>
              <p:cNvGrpSpPr/>
              <p:nvPr/>
            </p:nvGrpSpPr>
            <p:grpSpPr>
              <a:xfrm>
                <a:off x="352425" y="0"/>
                <a:ext cx="1878011" cy="1184275"/>
                <a:chOff x="0" y="0"/>
                <a:chExt cx="1878011" cy="1184275"/>
              </a:xfrm>
            </p:grpSpPr>
            <p:sp>
              <p:nvSpPr>
                <p:cNvPr id="19" name="Shape 344"/>
                <p:cNvSpPr txBox="1"/>
                <p:nvPr/>
              </p:nvSpPr>
              <p:spPr>
                <a:xfrm>
                  <a:off x="0" y="0"/>
                  <a:ext cx="1878011" cy="1184275"/>
                </a:xfrm>
                <a:prstGeom prst="rect">
                  <a:avLst/>
                </a:prstGeom>
                <a:solidFill>
                  <a:schemeClr val="accent1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" name="Shape 345"/>
                <p:cNvSpPr/>
                <p:nvPr/>
              </p:nvSpPr>
              <p:spPr>
                <a:xfrm>
                  <a:off x="149225" y="106361"/>
                  <a:ext cx="1576386" cy="973136"/>
                </a:xfrm>
                <a:prstGeom prst="roundRect">
                  <a:avLst>
                    <a:gd name="adj" fmla="val 1490"/>
                  </a:avLst>
                </a:prstGeom>
                <a:solidFill>
                  <a:srgbClr val="FFFFFF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" name="Shape 346"/>
              <p:cNvGrpSpPr/>
              <p:nvPr/>
            </p:nvGrpSpPr>
            <p:grpSpPr>
              <a:xfrm>
                <a:off x="0" y="1543050"/>
                <a:ext cx="2576512" cy="311150"/>
                <a:chOff x="0" y="0"/>
                <a:chExt cx="2576512" cy="309562"/>
              </a:xfrm>
            </p:grpSpPr>
            <p:cxnSp>
              <p:nvCxnSpPr>
                <p:cNvPr id="13" name="Shape 347"/>
                <p:cNvCxnSpPr/>
                <p:nvPr/>
              </p:nvCxnSpPr>
              <p:spPr>
                <a:xfrm flipH="1">
                  <a:off x="0" y="0"/>
                  <a:ext cx="34131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Shape 348"/>
                <p:cNvCxnSpPr/>
                <p:nvPr/>
              </p:nvCxnSpPr>
              <p:spPr>
                <a:xfrm>
                  <a:off x="0" y="241300"/>
                  <a:ext cx="2574924" cy="1587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Shape 349"/>
                <p:cNvCxnSpPr/>
                <p:nvPr/>
              </p:nvCxnSpPr>
              <p:spPr>
                <a:xfrm>
                  <a:off x="0" y="306387"/>
                  <a:ext cx="2574924" cy="3174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Shape 350"/>
                <p:cNvCxnSpPr/>
                <p:nvPr/>
              </p:nvCxnSpPr>
              <p:spPr>
                <a:xfrm>
                  <a:off x="0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Shape 351"/>
                <p:cNvCxnSpPr/>
                <p:nvPr/>
              </p:nvCxnSpPr>
              <p:spPr>
                <a:xfrm>
                  <a:off x="2239961" y="0"/>
                  <a:ext cx="33496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Shape 352"/>
                <p:cNvCxnSpPr/>
                <p:nvPr/>
              </p:nvCxnSpPr>
              <p:spPr>
                <a:xfrm>
                  <a:off x="2574925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1" name="Shape 353"/>
              <p:cNvSpPr txBox="1"/>
              <p:nvPr/>
            </p:nvSpPr>
            <p:spPr>
              <a:xfrm>
                <a:off x="357187" y="1220787"/>
                <a:ext cx="1874836" cy="304799"/>
              </a:xfrm>
              <a:prstGeom prst="rect">
                <a:avLst/>
              </a:prstGeom>
              <a:noFill/>
              <a:ln w="127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cxnSp>
            <p:nvCxnSpPr>
              <p:cNvPr id="12" name="Shape 354"/>
              <p:cNvCxnSpPr/>
              <p:nvPr/>
            </p:nvCxnSpPr>
            <p:spPr>
              <a:xfrm>
                <a:off x="1763711" y="1373187"/>
                <a:ext cx="374649" cy="3174"/>
              </a:xfrm>
              <a:prstGeom prst="straightConnector1">
                <a:avLst/>
              </a:prstGeom>
              <a:noFill/>
              <a:ln w="508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8" name="Shape 355"/>
            <p:cNvSpPr txBox="1"/>
            <p:nvPr/>
          </p:nvSpPr>
          <p:spPr>
            <a:xfrm rot="10800000" flipH="1">
              <a:off x="474662" y="1319212"/>
              <a:ext cx="203199" cy="31750"/>
            </a:xfrm>
            <a:prstGeom prst="rect">
              <a:avLst/>
            </a:pr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Shape 356"/>
          <p:cNvSpPr txBox="1"/>
          <p:nvPr/>
        </p:nvSpPr>
        <p:spPr>
          <a:xfrm>
            <a:off x="1730786" y="1250573"/>
            <a:ext cx="2737286" cy="548449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u="none" strike="noStrike" cap="none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Incoming E-Mail</a:t>
            </a:r>
            <a:endParaRPr lang="en-US" sz="24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" name="Shape 357"/>
          <p:cNvSpPr txBox="1"/>
          <p:nvPr/>
        </p:nvSpPr>
        <p:spPr>
          <a:xfrm>
            <a:off x="2499559" y="2073247"/>
            <a:ext cx="1978349" cy="550078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Login</a:t>
            </a:r>
          </a:p>
        </p:txBody>
      </p:sp>
      <p:sp>
        <p:nvSpPr>
          <p:cNvPr id="23" name="Shape 358"/>
          <p:cNvSpPr txBox="1"/>
          <p:nvPr/>
        </p:nvSpPr>
        <p:spPr>
          <a:xfrm>
            <a:off x="2489723" y="2952042"/>
            <a:ext cx="1978349" cy="503836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Server</a:t>
            </a:r>
          </a:p>
        </p:txBody>
      </p:sp>
      <p:sp>
        <p:nvSpPr>
          <p:cNvPr id="24" name="Shape 359"/>
          <p:cNvSpPr txBox="1"/>
          <p:nvPr/>
        </p:nvSpPr>
        <p:spPr>
          <a:xfrm>
            <a:off x="4543903" y="1264835"/>
            <a:ext cx="965049" cy="521126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25</a:t>
            </a:r>
          </a:p>
        </p:txBody>
      </p:sp>
      <p:pic>
        <p:nvPicPr>
          <p:cNvPr id="25" name="Shape 360" title="Clip art of a ser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0172" y="1228737"/>
            <a:ext cx="2065204" cy="10531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361"/>
          <p:cNvSpPr txBox="1"/>
          <p:nvPr/>
        </p:nvSpPr>
        <p:spPr>
          <a:xfrm>
            <a:off x="1243343" y="4535661"/>
            <a:ext cx="3225806" cy="511476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u="none" strike="noStrike" cap="none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Personal Mail </a:t>
            </a:r>
            <a:r>
              <a:rPr lang="en-US" sz="24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Box</a:t>
            </a:r>
          </a:p>
        </p:txBody>
      </p:sp>
      <p:sp>
        <p:nvSpPr>
          <p:cNvPr id="27" name="Shape 362"/>
          <p:cNvSpPr txBox="1"/>
          <p:nvPr/>
        </p:nvSpPr>
        <p:spPr>
          <a:xfrm>
            <a:off x="4543903" y="2079611"/>
            <a:ext cx="965049" cy="521126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23</a:t>
            </a:r>
          </a:p>
        </p:txBody>
      </p:sp>
      <p:sp>
        <p:nvSpPr>
          <p:cNvPr id="28" name="Shape 363"/>
          <p:cNvSpPr txBox="1"/>
          <p:nvPr/>
        </p:nvSpPr>
        <p:spPr>
          <a:xfrm>
            <a:off x="4543903" y="2952042"/>
            <a:ext cx="965049" cy="521126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80</a:t>
            </a:r>
          </a:p>
        </p:txBody>
      </p:sp>
      <p:sp>
        <p:nvSpPr>
          <p:cNvPr id="29" name="Shape 364"/>
          <p:cNvSpPr txBox="1"/>
          <p:nvPr/>
        </p:nvSpPr>
        <p:spPr>
          <a:xfrm>
            <a:off x="4543903" y="3727968"/>
            <a:ext cx="965049" cy="521126"/>
          </a:xfrm>
          <a:prstGeom prst="rect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443</a:t>
            </a:r>
          </a:p>
        </p:txBody>
      </p:sp>
      <p:sp>
        <p:nvSpPr>
          <p:cNvPr id="30" name="Shape 365"/>
          <p:cNvSpPr txBox="1"/>
          <p:nvPr/>
        </p:nvSpPr>
        <p:spPr>
          <a:xfrm>
            <a:off x="4543903" y="4530836"/>
            <a:ext cx="965049" cy="521126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109</a:t>
            </a:r>
          </a:p>
        </p:txBody>
      </p:sp>
      <p:sp>
        <p:nvSpPr>
          <p:cNvPr id="31" name="Shape 366"/>
          <p:cNvSpPr txBox="1"/>
          <p:nvPr/>
        </p:nvSpPr>
        <p:spPr>
          <a:xfrm>
            <a:off x="4543903" y="5312525"/>
            <a:ext cx="965049" cy="521126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110</a:t>
            </a:r>
          </a:p>
        </p:txBody>
      </p:sp>
      <p:sp>
        <p:nvSpPr>
          <p:cNvPr id="32" name="Shape 367"/>
          <p:cNvSpPr txBox="1"/>
          <p:nvPr/>
        </p:nvSpPr>
        <p:spPr>
          <a:xfrm>
            <a:off x="5584783" y="477980"/>
            <a:ext cx="2277515" cy="501825"/>
          </a:xfrm>
          <a:prstGeom prst="rect">
            <a:avLst/>
          </a:prstGeom>
          <a:solidFill>
            <a:srgbClr val="000000"/>
          </a:solidFill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74.208.28.177</a:t>
            </a:r>
          </a:p>
        </p:txBody>
      </p:sp>
      <p:cxnSp>
        <p:nvCxnSpPr>
          <p:cNvPr id="33" name="Shape 368"/>
          <p:cNvCxnSpPr>
            <a:stCxn id="27" idx="3"/>
            <a:endCxn id="52" idx="1"/>
          </p:cNvCxnSpPr>
          <p:nvPr/>
        </p:nvCxnSpPr>
        <p:spPr>
          <a:xfrm>
            <a:off x="5508952" y="2340174"/>
            <a:ext cx="4332696" cy="789710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4" name="Shape 369"/>
          <p:cNvCxnSpPr>
            <a:stCxn id="25" idx="1"/>
            <a:endCxn id="24" idx="3"/>
          </p:cNvCxnSpPr>
          <p:nvPr/>
        </p:nvCxnSpPr>
        <p:spPr>
          <a:xfrm flipH="1" flipV="1">
            <a:off x="5508952" y="1525398"/>
            <a:ext cx="3821220" cy="229894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grpSp>
        <p:nvGrpSpPr>
          <p:cNvPr id="35" name="Shape 370"/>
          <p:cNvGrpSpPr/>
          <p:nvPr/>
        </p:nvGrpSpPr>
        <p:grpSpPr>
          <a:xfrm>
            <a:off x="9490610" y="4360321"/>
            <a:ext cx="1959048" cy="1408971"/>
            <a:chOff x="0" y="0"/>
            <a:chExt cx="2576512" cy="1854200"/>
          </a:xfrm>
        </p:grpSpPr>
        <p:grpSp>
          <p:nvGrpSpPr>
            <p:cNvPr id="36" name="Shape 371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8" name="Shape 372"/>
              <p:cNvGrpSpPr/>
              <p:nvPr/>
            </p:nvGrpSpPr>
            <p:grpSpPr>
              <a:xfrm>
                <a:off x="0" y="0"/>
                <a:ext cx="2576512" cy="1854200"/>
                <a:chOff x="0" y="0"/>
                <a:chExt cx="2576512" cy="1854200"/>
              </a:xfrm>
            </p:grpSpPr>
            <p:grpSp>
              <p:nvGrpSpPr>
                <p:cNvPr id="40" name="Shape 373"/>
                <p:cNvGrpSpPr/>
                <p:nvPr/>
              </p:nvGrpSpPr>
              <p:grpSpPr>
                <a:xfrm>
                  <a:off x="352425" y="0"/>
                  <a:ext cx="1878011" cy="1184275"/>
                  <a:chOff x="0" y="0"/>
                  <a:chExt cx="1878011" cy="1184275"/>
                </a:xfrm>
              </p:grpSpPr>
              <p:sp>
                <p:nvSpPr>
                  <p:cNvPr id="50" name="Shape 374"/>
                  <p:cNvSpPr txBox="1"/>
                  <p:nvPr/>
                </p:nvSpPr>
                <p:spPr>
                  <a:xfrm>
                    <a:off x="0" y="0"/>
                    <a:ext cx="1878011" cy="11842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" name="Shape 375"/>
                  <p:cNvSpPr/>
                  <p:nvPr/>
                </p:nvSpPr>
                <p:spPr>
                  <a:xfrm>
                    <a:off x="149225" y="106361"/>
                    <a:ext cx="1576386" cy="973136"/>
                  </a:xfrm>
                  <a:prstGeom prst="roundRect">
                    <a:avLst>
                      <a:gd name="adj" fmla="val 1490"/>
                    </a:avLst>
                  </a:prstGeom>
                  <a:solidFill>
                    <a:srgbClr val="FFFFFF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41" name="Shape 376"/>
                <p:cNvGrpSpPr/>
                <p:nvPr/>
              </p:nvGrpSpPr>
              <p:grpSpPr>
                <a:xfrm>
                  <a:off x="0" y="1543050"/>
                  <a:ext cx="2576512" cy="311150"/>
                  <a:chOff x="0" y="0"/>
                  <a:chExt cx="2576512" cy="309562"/>
                </a:xfrm>
              </p:grpSpPr>
              <p:cxnSp>
                <p:nvCxnSpPr>
                  <p:cNvPr id="44" name="Shape 377"/>
                  <p:cNvCxnSpPr/>
                  <p:nvPr/>
                </p:nvCxnSpPr>
                <p:spPr>
                  <a:xfrm flipH="1">
                    <a:off x="0" y="0"/>
                    <a:ext cx="34131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" name="Shape 378"/>
                  <p:cNvCxnSpPr/>
                  <p:nvPr/>
                </p:nvCxnSpPr>
                <p:spPr>
                  <a:xfrm>
                    <a:off x="0" y="241300"/>
                    <a:ext cx="2574924" cy="1587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" name="Shape 379"/>
                  <p:cNvCxnSpPr/>
                  <p:nvPr/>
                </p:nvCxnSpPr>
                <p:spPr>
                  <a:xfrm>
                    <a:off x="0" y="306387"/>
                    <a:ext cx="2574924" cy="3174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7" name="Shape 380"/>
                  <p:cNvCxnSpPr/>
                  <p:nvPr/>
                </p:nvCxnSpPr>
                <p:spPr>
                  <a:xfrm>
                    <a:off x="0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8" name="Shape 381"/>
                  <p:cNvCxnSpPr/>
                  <p:nvPr/>
                </p:nvCxnSpPr>
                <p:spPr>
                  <a:xfrm>
                    <a:off x="2239961" y="0"/>
                    <a:ext cx="33496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9" name="Shape 382"/>
                  <p:cNvCxnSpPr/>
                  <p:nvPr/>
                </p:nvCxnSpPr>
                <p:spPr>
                  <a:xfrm>
                    <a:off x="2574925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42" name="Shape 383"/>
                <p:cNvSpPr txBox="1"/>
                <p:nvPr/>
              </p:nvSpPr>
              <p:spPr>
                <a:xfrm>
                  <a:off x="357187" y="1220787"/>
                  <a:ext cx="1874836" cy="304799"/>
                </a:xfrm>
                <a:prstGeom prst="rect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cxnSp>
              <p:nvCxnSpPr>
                <p:cNvPr id="43" name="Shape 384"/>
                <p:cNvCxnSpPr/>
                <p:nvPr/>
              </p:nvCxnSpPr>
              <p:spPr>
                <a:xfrm>
                  <a:off x="1763711" y="1373187"/>
                  <a:ext cx="374649" cy="3174"/>
                </a:xfrm>
                <a:prstGeom prst="straightConnector1">
                  <a:avLst/>
                </a:prstGeom>
                <a:noFill/>
                <a:ln w="508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9" name="Shape 385"/>
              <p:cNvSpPr txBox="1"/>
              <p:nvPr/>
            </p:nvSpPr>
            <p:spPr>
              <a:xfrm rot="10800000" flipH="1">
                <a:off x="474662" y="1319212"/>
                <a:ext cx="203199" cy="31750"/>
              </a:xfrm>
              <a:prstGeom prst="rect">
                <a:avLst/>
              </a:pr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pic>
          <p:nvPicPr>
            <p:cNvPr id="37" name="Shape 386" title="Screen shot of non-descript web p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4212" y="158750"/>
              <a:ext cx="1206499" cy="863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Shape 387"/>
          <p:cNvSpPr txBox="1"/>
          <p:nvPr/>
        </p:nvSpPr>
        <p:spPr>
          <a:xfrm>
            <a:off x="9841648" y="2743864"/>
            <a:ext cx="1293165" cy="7720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blah blah blah blah</a:t>
            </a:r>
          </a:p>
        </p:txBody>
      </p:sp>
      <p:cxnSp>
        <p:nvCxnSpPr>
          <p:cNvPr id="53" name="Shape 388"/>
          <p:cNvCxnSpPr>
            <a:stCxn id="28" idx="3"/>
            <a:endCxn id="50" idx="1"/>
          </p:cNvCxnSpPr>
          <p:nvPr/>
        </p:nvCxnSpPr>
        <p:spPr>
          <a:xfrm>
            <a:off x="5508952" y="3212605"/>
            <a:ext cx="4249624" cy="1597670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5" name="Shape 391"/>
          <p:cNvSpPr txBox="1"/>
          <p:nvPr/>
        </p:nvSpPr>
        <p:spPr>
          <a:xfrm>
            <a:off x="5299414" y="6178694"/>
            <a:ext cx="6506785" cy="3569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Clipart: </a:t>
            </a:r>
            <a:r>
              <a:rPr lang="en-US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www.clker.com</a:t>
            </a:r>
            <a:r>
              <a:rPr lang="en-US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/search/</a:t>
            </a:r>
            <a:r>
              <a:rPr lang="en-US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networksym</a:t>
            </a:r>
            <a:r>
              <a:rPr lang="en-US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/1</a:t>
            </a:r>
          </a:p>
        </p:txBody>
      </p:sp>
      <p:sp>
        <p:nvSpPr>
          <p:cNvPr id="60" name="Shape 358"/>
          <p:cNvSpPr txBox="1"/>
          <p:nvPr/>
        </p:nvSpPr>
        <p:spPr>
          <a:xfrm>
            <a:off x="2508822" y="3727968"/>
            <a:ext cx="1978349" cy="521126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Server</a:t>
            </a:r>
          </a:p>
        </p:txBody>
      </p:sp>
      <p:sp>
        <p:nvSpPr>
          <p:cNvPr id="64" name="Shape 361"/>
          <p:cNvSpPr txBox="1"/>
          <p:nvPr/>
        </p:nvSpPr>
        <p:spPr>
          <a:xfrm>
            <a:off x="1252102" y="5317350"/>
            <a:ext cx="3225806" cy="511476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u="none" strike="noStrike" cap="none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Personal Mail </a:t>
            </a:r>
            <a:r>
              <a:rPr lang="en-US" sz="24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3174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HyperText</a:t>
            </a:r>
            <a:r>
              <a:rPr lang="en-US" dirty="0" smtClean="0"/>
              <a:t> Transfer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Wandering through linked documents on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290224" y="2469722"/>
            <a:ext cx="9233297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rgbClr val="00FF00"/>
                </a:solidFill>
                <a:latin typeface="Courier" charset="0"/>
                <a:ea typeface="ＭＳ Ｐゴシック" charset="-128"/>
                <a:sym typeface="Courier" charset="0"/>
              </a:rPr>
              <a:t>http://</a:t>
            </a:r>
            <a:r>
              <a:rPr lang="en-US" altLang="en-US" sz="4000" dirty="0" smtClean="0">
                <a:solidFill>
                  <a:srgbClr val="FF00FF"/>
                </a:solidFill>
                <a:latin typeface="Courier" charset="0"/>
                <a:ea typeface="ＭＳ Ｐゴシック" charset="-128"/>
                <a:sym typeface="Courier" charset="0"/>
              </a:rPr>
              <a:t>data.pr4e.org</a:t>
            </a:r>
            <a:r>
              <a:rPr lang="en-US" altLang="en-US" sz="4000" dirty="0" smtClean="0">
                <a:solidFill>
                  <a:srgbClr val="FF7F00"/>
                </a:solidFill>
                <a:latin typeface="Courier" charset="0"/>
                <a:ea typeface="ＭＳ Ｐゴシック" charset="-128"/>
                <a:sym typeface="Courier" charset="0"/>
              </a:rPr>
              <a:t>/page1.htm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203614" y="3686816"/>
            <a:ext cx="1807096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 smtClean="0">
                <a:solidFill>
                  <a:srgbClr val="00FF00"/>
                </a:solidFill>
                <a:ea typeface="ＭＳ Ｐゴシック" charset="-128"/>
              </a:rPr>
              <a:t>protocol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4997064" y="3686816"/>
            <a:ext cx="908903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rgbClr val="FF00FF"/>
                </a:solidFill>
                <a:ea typeface="ＭＳ Ｐゴシック" charset="-128"/>
              </a:rPr>
              <a:t>host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8089846" y="3686816"/>
            <a:ext cx="2095125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smtClean="0">
                <a:solidFill>
                  <a:srgbClr val="FF7F00"/>
                </a:solidFill>
                <a:ea typeface="ＭＳ Ｐゴシック" charset="-128"/>
              </a:rPr>
              <a:t>document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454723" y="1973891"/>
            <a:ext cx="20876" cy="2561039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40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7448308" y="1690688"/>
            <a:ext cx="20876" cy="2561039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40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Resource Locator</a:t>
            </a:r>
          </a:p>
        </p:txBody>
      </p:sp>
    </p:spTree>
    <p:extLst>
      <p:ext uri="{BB962C8B-B14F-4D97-AF65-F5344CB8AC3E}">
        <p14:creationId xmlns:p14="http://schemas.microsoft.com/office/powerpoint/2010/main" val="19900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- </a:t>
            </a:r>
            <a:r>
              <a:rPr lang="en-US" u="sng" dirty="0" err="1" smtClean="0"/>
              <a:t>H</a:t>
            </a:r>
            <a:r>
              <a:rPr lang="en-US" dirty="0" err="1" smtClean="0"/>
              <a:t>yper</a:t>
            </a:r>
            <a:r>
              <a:rPr lang="en-US" u="sng" dirty="0" err="1" smtClean="0"/>
              <a:t>T</a:t>
            </a:r>
            <a:r>
              <a:rPr lang="en-US" dirty="0" err="1" smtClean="0"/>
              <a:t>ext</a:t>
            </a:r>
            <a:r>
              <a:rPr lang="en-US" dirty="0" smtClean="0"/>
              <a:t> </a:t>
            </a:r>
            <a:r>
              <a:rPr lang="en-US" u="sng" dirty="0"/>
              <a:t>T</a:t>
            </a:r>
            <a:r>
              <a:rPr lang="en-US" dirty="0"/>
              <a:t>ransfer </a:t>
            </a:r>
            <a:r>
              <a:rPr lang="en-US" u="sng" dirty="0"/>
              <a:t>P</a:t>
            </a:r>
            <a:r>
              <a:rPr lang="en-US" dirty="0"/>
              <a:t>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dominant Application Layer Protocol on the Internet</a:t>
            </a:r>
          </a:p>
          <a:p>
            <a:r>
              <a:rPr lang="en-US" dirty="0"/>
              <a:t>Invented for the Web - to retrieve HTML,  Images, Documents, etc.</a:t>
            </a:r>
          </a:p>
          <a:p>
            <a:r>
              <a:rPr lang="en-US" dirty="0"/>
              <a:t>Extended to handle data in addition to documents - RSS, Web Services, etc.</a:t>
            </a:r>
          </a:p>
          <a:p>
            <a:r>
              <a:rPr lang="en-US" dirty="0"/>
              <a:t>Basic Concept:  Make a connection - Request a document - Retrieve the document - Close the </a:t>
            </a:r>
            <a:r>
              <a:rPr lang="en-US" dirty="0" smtClean="0"/>
              <a:t>connection</a:t>
            </a:r>
          </a:p>
          <a:p>
            <a:endParaRPr lang="en-US" dirty="0"/>
          </a:p>
          <a:p>
            <a:r>
              <a:rPr lang="en-US" dirty="0" smtClean="0"/>
              <a:t>Internet and sockets were created in the 1970's, HTTP was invented in 1990 and is an application protocol that runs atop sockets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Standards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standards for all of the Internet protocols (inner workings) are developed by an organization</a:t>
            </a:r>
          </a:p>
          <a:p>
            <a:r>
              <a:rPr lang="en-US" dirty="0"/>
              <a:t>Internet Engineering Task Force (IETF)</a:t>
            </a:r>
          </a:p>
          <a:p>
            <a:r>
              <a:rPr lang="en-US" dirty="0" err="1"/>
              <a:t>www.ietf.org</a:t>
            </a:r>
            <a:endParaRPr lang="en-US" dirty="0"/>
          </a:p>
          <a:p>
            <a:r>
              <a:rPr lang="en-US" dirty="0"/>
              <a:t>Standards are called “RFCs” - “Request for Comments”</a:t>
            </a:r>
          </a:p>
          <a:p>
            <a:endParaRPr lang="en-US" dirty="0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6635579" y="5707504"/>
            <a:ext cx="4861652" cy="3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1800" dirty="0">
                <a:solidFill>
                  <a:srgbClr val="FFFF00"/>
                </a:solidFill>
                <a:ea typeface="ＭＳ Ｐゴシック" charset="-128"/>
              </a:rPr>
              <a:t>Source: http://</a:t>
            </a:r>
            <a:r>
              <a:rPr lang="en-US" altLang="x-none" sz="1800" dirty="0" err="1">
                <a:solidFill>
                  <a:srgbClr val="FFFF00"/>
                </a:solidFill>
                <a:ea typeface="ＭＳ Ｐゴシック" charset="-128"/>
              </a:rPr>
              <a:t>tools.ietf.org</a:t>
            </a:r>
            <a:r>
              <a:rPr lang="en-US" altLang="x-none" sz="1800" dirty="0">
                <a:solidFill>
                  <a:srgbClr val="FFFF00"/>
                </a:solidFill>
                <a:ea typeface="ＭＳ Ｐゴシック" charset="-128"/>
              </a:rPr>
              <a:t>/html/rfc791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5578" y="1293058"/>
            <a:ext cx="498016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r>
              <a:rPr lang="mr-I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INTERNET PROTOCOL                        </a:t>
            </a:r>
            <a:r>
              <a:rPr lang="mr-IN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DARPA INTERNET </a:t>
            </a:r>
            <a:r>
              <a:rPr lang="mr-I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PROGRAM                         </a:t>
            </a:r>
            <a:r>
              <a:rPr lang="mr-IN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PROTOCOL SPECIFICATION                             </a:t>
            </a:r>
            <a:r>
              <a:rPr lang="mr-IN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September</a:t>
            </a:r>
            <a:r>
              <a:rPr lang="mr-IN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1981</a:t>
            </a:r>
            <a:endParaRPr lang="en-US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5578" y="4054278"/>
            <a:ext cx="498016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Courier" charset="0"/>
              </a:rPr>
              <a:t>The </a:t>
            </a:r>
            <a:r>
              <a:rPr lang="en-US" sz="900" dirty="0">
                <a:solidFill>
                  <a:srgbClr val="000000"/>
                </a:solidFill>
                <a:latin typeface="Courier" charset="0"/>
              </a:rPr>
              <a:t>internet protocol treats each internet datagram as an </a:t>
            </a:r>
            <a:r>
              <a:rPr lang="en-US" sz="900" dirty="0" smtClean="0">
                <a:solidFill>
                  <a:srgbClr val="000000"/>
                </a:solidFill>
                <a:latin typeface="Courier" charset="0"/>
              </a:rPr>
              <a:t>independent entity </a:t>
            </a:r>
            <a:r>
              <a:rPr lang="en-US" sz="900" dirty="0">
                <a:solidFill>
                  <a:srgbClr val="000000"/>
                </a:solidFill>
                <a:latin typeface="Courier" charset="0"/>
              </a:rPr>
              <a:t>unrelated to any other internet datagram.  There are no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" charset="0"/>
              </a:rPr>
              <a:t>connections </a:t>
            </a:r>
            <a:r>
              <a:rPr lang="en-US" sz="900" dirty="0">
                <a:solidFill>
                  <a:srgbClr val="000000"/>
                </a:solidFill>
                <a:latin typeface="Courier" charset="0"/>
              </a:rPr>
              <a:t>or logical circuits (virtual or otherwise).</a:t>
            </a:r>
          </a:p>
          <a:p>
            <a:endParaRPr lang="en-US" sz="900" dirty="0">
              <a:solidFill>
                <a:srgbClr val="000000"/>
              </a:solidFill>
              <a:latin typeface="Courier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Courier" charset="0"/>
              </a:rPr>
              <a:t>The </a:t>
            </a:r>
            <a:r>
              <a:rPr lang="en-US" sz="900" dirty="0">
                <a:solidFill>
                  <a:srgbClr val="000000"/>
                </a:solidFill>
                <a:latin typeface="Courier" charset="0"/>
              </a:rPr>
              <a:t>internet protocol uses four key mechanisms in providing its</a:t>
            </a:r>
          </a:p>
          <a:p>
            <a:r>
              <a:rPr lang="en-US" sz="900" dirty="0" smtClean="0">
                <a:solidFill>
                  <a:srgbClr val="000000"/>
                </a:solidFill>
                <a:latin typeface="Courier" charset="0"/>
              </a:rPr>
              <a:t>service</a:t>
            </a:r>
            <a:r>
              <a:rPr lang="en-US" sz="900" dirty="0">
                <a:solidFill>
                  <a:srgbClr val="000000"/>
                </a:solidFill>
                <a:latin typeface="Courier" charset="0"/>
              </a:rPr>
              <a:t>:  Type of Service, Time to Live, Options, and Header Checksum.</a:t>
            </a:r>
            <a:endParaRPr lang="en-US" sz="9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lang="en-US" sz="9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5945164" y="244642"/>
            <a:ext cx="6246836" cy="51908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25" dirty="0" smtClean="0">
                <a:solidFill>
                  <a:srgbClr val="FFC000"/>
                </a:solidFill>
                <a:ea typeface="ＭＳ Ｐゴシック" charset="-128"/>
              </a:rPr>
              <a:t>http://www.w3.org/Protocols/</a:t>
            </a:r>
            <a:r>
              <a:rPr lang="en-US" altLang="en-US" sz="2000" dirty="0" smtClean="0">
                <a:solidFill>
                  <a:srgbClr val="FFC000"/>
                </a:solidFill>
                <a:ea typeface="ＭＳ Ｐゴシック" charset="-128"/>
              </a:rPr>
              <a:t>rfc2616/rfc2616.txt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952" y="893008"/>
            <a:ext cx="5937423" cy="54784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Network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Working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Group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Fielding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Comments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 2616                                   UC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Irvine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Obsoletes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 2068        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Gettys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Category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Standards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Track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Compaq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/W3C</a:t>
            </a: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Mogul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Compaq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Frystyk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   W3C/MIT</a:t>
            </a: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L.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Masinter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Xerox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Leach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 Microsoft</a:t>
            </a: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Berners-Lee</a:t>
            </a:r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   W3C/MIT</a:t>
            </a:r>
          </a:p>
          <a:p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                                 </a:t>
            </a:r>
            <a:r>
              <a:rPr lang="mr-IN" sz="1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June</a:t>
            </a:r>
            <a:r>
              <a:rPr lang="mr-IN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1999</a:t>
            </a:r>
          </a:p>
          <a:p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mr-IN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Hypertext Transfer Protocol -- HTTP/1.1</a:t>
            </a:r>
          </a:p>
          <a:p>
            <a:endParaRPr lang="en-US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Status of this Memo</a:t>
            </a:r>
          </a:p>
          <a:p>
            <a:endParaRPr lang="en-US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This document specifies an Internet standards track protocol for the</a:t>
            </a: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Internet community, and requests discussion and suggestions for</a:t>
            </a: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improvements.  Please refer to the current edition of the "Internet</a:t>
            </a: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Official Protocol Standards" (STD 1) for the standardization state</a:t>
            </a: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and status of this protocol.  Distribution of this memo is unlimited.</a:t>
            </a:r>
          </a:p>
          <a:p>
            <a:endParaRPr lang="en-US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Copyright Notice</a:t>
            </a:r>
          </a:p>
          <a:p>
            <a:endParaRPr lang="en-US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Copyright (C) The Internet Society (1999).  All Rights Reserved.</a:t>
            </a:r>
          </a:p>
          <a:p>
            <a:endParaRPr lang="en-US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Abstract</a:t>
            </a:r>
          </a:p>
          <a:p>
            <a:endParaRPr lang="en-US" sz="1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The Hypertext Transfer Protocol (HTTP) is an application-level</a:t>
            </a:r>
          </a:p>
          <a:p>
            <a:r>
              <a:rPr lang="en-US" sz="1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protocol for distributed, collaborative, hypermedia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45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852" y="507245"/>
            <a:ext cx="10609436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5 Request</a:t>
            </a: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A request message from a client to a server includes, within the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first line of that message, the method to be applied to the resource,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the identifier of the resource, and the protocol version in use.</a:t>
            </a: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=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Request-Line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;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Section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5.1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*((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general-header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;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Section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4.5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|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request-header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;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Section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5.3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|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entity-header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) CRLF)  ;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Section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7.1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CRLF</a:t>
            </a:r>
          </a:p>
          <a:p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[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message-body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]          ; </a:t>
            </a:r>
            <a:r>
              <a:rPr lang="mr-IN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Section</a:t>
            </a:r>
            <a:r>
              <a:rPr lang="mr-IN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4.3</a:t>
            </a:r>
          </a:p>
          <a:p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5.1 Request-Line</a:t>
            </a: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The Request-Line begins with a method token, followed by the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Request-URI and the protocol version, and ending with CRLF. The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elements are separated by SP characters. No CR or LF is allowed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except in the final CRLF sequence.</a:t>
            </a: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Request-Line   = Method SP Request-URI SP HTTP-Version CRLF</a:t>
            </a:r>
          </a:p>
        </p:txBody>
      </p:sp>
    </p:spTree>
    <p:extLst>
      <p:ext uri="{BB962C8B-B14F-4D97-AF65-F5344CB8AC3E}">
        <p14:creationId xmlns:p14="http://schemas.microsoft.com/office/powerpoint/2010/main" val="30031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Free Book on Networking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723420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If you find this topic area interesting and/or need more detail</a:t>
            </a:r>
          </a:p>
          <a:p>
            <a:r>
              <a:rPr lang="en-US" sz="2400" dirty="0" err="1" smtClean="0"/>
              <a:t>www.net-intro.com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https://</a:t>
            </a:r>
            <a:r>
              <a:rPr lang="en-US" sz="2400" dirty="0" err="1"/>
              <a:t>www.coursera.org</a:t>
            </a:r>
            <a:r>
              <a:rPr lang="en-US" sz="2400" dirty="0"/>
              <a:t>/learn/</a:t>
            </a:r>
            <a:r>
              <a:rPr lang="en-US" sz="2400" dirty="0" err="1"/>
              <a:t>insidetheinternet</a:t>
            </a:r>
            <a:endParaRPr lang="en-US" sz="2400" dirty="0"/>
          </a:p>
        </p:txBody>
      </p:sp>
      <p:pic>
        <p:nvPicPr>
          <p:cNvPr id="8" name="Picture 7" title="Cover of the book Introduction to network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2863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236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 HTTP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to the server like </a:t>
            </a:r>
            <a:r>
              <a:rPr lang="en-US" dirty="0" smtClean="0"/>
              <a:t>data.pr4e.org</a:t>
            </a:r>
            <a:endParaRPr lang="en-US" dirty="0"/>
          </a:p>
          <a:p>
            <a:r>
              <a:rPr lang="en-US" dirty="0"/>
              <a:t>-  a “handshake”</a:t>
            </a:r>
          </a:p>
          <a:p>
            <a:r>
              <a:rPr lang="en-US" dirty="0"/>
              <a:t>Request a document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http</a:t>
            </a:r>
            <a:r>
              <a:rPr lang="en-US" dirty="0" smtClean="0"/>
              <a:t>://data.pr4e.org/page1.htm </a:t>
            </a:r>
            <a:r>
              <a:rPr lang="en-US" dirty="0"/>
              <a:t>HTTP/1.0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http://</a:t>
            </a:r>
            <a:r>
              <a:rPr lang="en-US" dirty="0" err="1"/>
              <a:t>www.mlive.com</a:t>
            </a:r>
            <a:r>
              <a:rPr lang="en-US" dirty="0"/>
              <a:t>/</a:t>
            </a:r>
            <a:r>
              <a:rPr lang="en-US" dirty="0" err="1"/>
              <a:t>ann</a:t>
            </a:r>
            <a:r>
              <a:rPr lang="en-US" dirty="0"/>
              <a:t>-arbor/ HTTP/1.0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http://</a:t>
            </a:r>
            <a:r>
              <a:rPr lang="en-US" dirty="0" err="1"/>
              <a:t>www.facebook.com</a:t>
            </a:r>
            <a:r>
              <a:rPr lang="en-US" dirty="0"/>
              <a:t> HTTP/1.0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title="Cloud clipart representing the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59" y="1952175"/>
            <a:ext cx="1580404" cy="9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380999" y="959941"/>
            <a:ext cx="9711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dirty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$ </a:t>
            </a:r>
            <a:r>
              <a:rPr lang="en-US" altLang="x-none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telnet data.pr4e.org 80</a:t>
            </a:r>
          </a:p>
          <a:p>
            <a:pPr eaLnBrk="1" hangingPunct="1"/>
            <a:r>
              <a:rPr lang="en-US" altLang="x-none" dirty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Trying 74.208.28.177...</a:t>
            </a:r>
          </a:p>
          <a:p>
            <a:pPr eaLnBrk="1" hangingPunct="1"/>
            <a:r>
              <a:rPr lang="en-US" altLang="x-none" dirty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Connected to data.pr4e.org character is '^]'.</a:t>
            </a:r>
          </a:p>
          <a:p>
            <a:pPr eaLnBrk="1" hangingPunct="1"/>
            <a:r>
              <a:rPr lang="en-US" altLang="x-none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GET http://data.pr4e.org/page1.htm HTTP/1.0</a:t>
            </a:r>
          </a:p>
          <a:p>
            <a:pPr eaLnBrk="1" hangingPunct="1"/>
            <a:endParaRPr lang="en-US" altLang="x-none" dirty="0">
              <a:solidFill>
                <a:schemeClr val="tx1"/>
              </a:solidFill>
              <a:latin typeface="Courier" charset="0"/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HTTP/1.1 200 OK</a:t>
            </a:r>
          </a:p>
          <a:p>
            <a:pPr eaLnBrk="1" hangingPunct="1"/>
            <a:r>
              <a:rPr lang="en-US" altLang="x-none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Date: Thu, 04 Jan 2018 14:45:10 GMT</a:t>
            </a:r>
          </a:p>
          <a:p>
            <a:pPr eaLnBrk="1" hangingPunct="1"/>
            <a:r>
              <a:rPr lang="en-US" altLang="x-none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Server: Apache/2.4.7 (Ubuntu)</a:t>
            </a:r>
          </a:p>
          <a:p>
            <a:pPr eaLnBrk="1" hangingPunct="1"/>
            <a:r>
              <a:rPr lang="en-US" altLang="x-none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Last-Modified: Mon, 15 May 2017 11:11:47 GMT</a:t>
            </a:r>
          </a:p>
          <a:p>
            <a:pPr eaLnBrk="1" hangingPunct="1"/>
            <a:r>
              <a:rPr lang="en-US" altLang="x-none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Content-Type: text/html</a:t>
            </a:r>
          </a:p>
          <a:p>
            <a:pPr eaLnBrk="1" hangingPunct="1"/>
            <a:endParaRPr lang="en-US" altLang="x-none" dirty="0">
              <a:solidFill>
                <a:srgbClr val="FF00FF"/>
              </a:solidFill>
              <a:latin typeface="Courier" charset="0"/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&lt;h1&gt;The First Page&lt;/h1&gt;</a:t>
            </a:r>
          </a:p>
          <a:p>
            <a:pPr eaLnBrk="1" hangingPunct="1"/>
            <a:r>
              <a:rPr lang="en-US" altLang="x-none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&lt;p&gt;If you like, you can switch to </a:t>
            </a:r>
          </a:p>
          <a:p>
            <a:pPr eaLnBrk="1" hangingPunct="1"/>
            <a:r>
              <a:rPr lang="en-US" altLang="x-none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the &lt;a </a:t>
            </a:r>
            <a:r>
              <a:rPr lang="en-US" altLang="x-none" dirty="0" err="1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href</a:t>
            </a:r>
            <a:r>
              <a:rPr lang="en-US" altLang="x-none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="http://</a:t>
            </a:r>
            <a:r>
              <a:rPr lang="en-US" altLang="x-none" dirty="0" err="1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x-none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/page2.htm"&gt;Second </a:t>
            </a:r>
            <a:br>
              <a:rPr lang="en-US" altLang="x-none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</a:br>
            <a:r>
              <a:rPr lang="en-US" altLang="x-none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Page&lt;/a&gt;.&lt;/p&gt;</a:t>
            </a:r>
          </a:p>
          <a:p>
            <a:pPr eaLnBrk="1" hangingPunct="1"/>
            <a:r>
              <a:rPr lang="en-US" altLang="x-none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Connection closed by foreign host.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9495047" y="3489615"/>
            <a:ext cx="2083654" cy="7225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75" smtClean="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267457" y="862398"/>
            <a:ext cx="2538833" cy="6275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925" smtClean="0">
                <a:solidFill>
                  <a:srgbClr val="0000FF"/>
                </a:solidFill>
                <a:ea typeface="ＭＳ Ｐゴシック" charset="-128"/>
              </a:rPr>
              <a:t>Web Server</a:t>
            </a:r>
          </a:p>
        </p:txBody>
      </p:sp>
      <p:sp>
        <p:nvSpPr>
          <p:cNvPr id="8" name="Line 7" title="Upwards arrow indicating http request sent from client to the server"/>
          <p:cNvSpPr>
            <a:spLocks noChangeShapeType="1"/>
          </p:cNvSpPr>
          <p:nvPr/>
        </p:nvSpPr>
        <p:spPr bwMode="auto">
          <a:xfrm flipH="1">
            <a:off x="10124782" y="1655646"/>
            <a:ext cx="17677" cy="1617428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/>
          </a:p>
        </p:txBody>
      </p:sp>
      <p:sp>
        <p:nvSpPr>
          <p:cNvPr id="9" name="Line 8" title="Downwards arrow indicating response headers sent from server to client"/>
          <p:cNvSpPr>
            <a:spLocks noChangeShapeType="1"/>
          </p:cNvSpPr>
          <p:nvPr/>
        </p:nvSpPr>
        <p:spPr bwMode="auto">
          <a:xfrm rot="10800000" flipH="1">
            <a:off x="10529140" y="1673322"/>
            <a:ext cx="17677" cy="1650572"/>
          </a:xfrm>
          <a:prstGeom prst="line">
            <a:avLst/>
          </a:prstGeom>
          <a:noFill/>
          <a:ln w="1143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/>
          </a:p>
        </p:txBody>
      </p:sp>
      <p:sp>
        <p:nvSpPr>
          <p:cNvPr id="10" name="Line 8" title="Downwards arrow indicating response data sent from server to client"/>
          <p:cNvSpPr>
            <a:spLocks noChangeShapeType="1"/>
          </p:cNvSpPr>
          <p:nvPr/>
        </p:nvSpPr>
        <p:spPr bwMode="auto">
          <a:xfrm rot="10800000" flipH="1">
            <a:off x="10935707" y="1646807"/>
            <a:ext cx="15467" cy="1650572"/>
          </a:xfrm>
          <a:prstGeom prst="line">
            <a:avLst/>
          </a:prstGeom>
          <a:noFill/>
          <a:ln w="114300">
            <a:solidFill>
              <a:srgbClr val="66FFCC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/>
          </a:p>
        </p:txBody>
      </p:sp>
      <p:sp>
        <p:nvSpPr>
          <p:cNvPr id="2" name="TextBox 1"/>
          <p:cNvSpPr txBox="1"/>
          <p:nvPr/>
        </p:nvSpPr>
        <p:spPr>
          <a:xfrm>
            <a:off x="5815013" y="309670"/>
            <a:ext cx="5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</a:t>
            </a:r>
            <a:r>
              <a:rPr lang="mr-IN" dirty="0" smtClean="0"/>
              <a:t>–</a:t>
            </a:r>
            <a:r>
              <a:rPr lang="en-US" dirty="0" smtClean="0"/>
              <a:t> Telnet is not installed by default on most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of the terminal where Trinity is hacking the power grid in the movie The Matrix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" b="-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Picture of Trinity Hacking the Power Grid in the movie the Matr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" r="-1" b="16586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altLang="x-none" dirty="0">
                <a:solidFill>
                  <a:srgbClr val="000000"/>
                </a:solidFill>
              </a:rPr>
              <a:t>Accurate Hacking in the Movies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Matrix Reloaded</a:t>
            </a:r>
          </a:p>
          <a:p>
            <a:r>
              <a:rPr lang="en-US" dirty="0">
                <a:solidFill>
                  <a:srgbClr val="000000"/>
                </a:solidFill>
              </a:rPr>
              <a:t>Bourne Ultimatum</a:t>
            </a:r>
          </a:p>
          <a:p>
            <a:r>
              <a:rPr lang="en-US" dirty="0">
                <a:solidFill>
                  <a:srgbClr val="000000"/>
                </a:solidFill>
              </a:rPr>
              <a:t>Die Hard 4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...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515207" y="6026118"/>
            <a:ext cx="52441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rgbClr val="002060"/>
                </a:solidFill>
                <a:ea typeface="ＭＳ Ｐゴシック" charset="-128"/>
              </a:rPr>
              <a:t>http://</a:t>
            </a:r>
            <a:r>
              <a:rPr lang="en-US" altLang="en-US" dirty="0" err="1" smtClean="0">
                <a:solidFill>
                  <a:srgbClr val="002060"/>
                </a:solidFill>
                <a:ea typeface="ＭＳ Ｐゴシック" charset="-128"/>
              </a:rPr>
              <a:t>nmap.org</a:t>
            </a:r>
            <a:r>
              <a:rPr lang="en-US" altLang="en-US" dirty="0" smtClean="0">
                <a:solidFill>
                  <a:srgbClr val="002060"/>
                </a:solidFill>
                <a:ea typeface="ＭＳ Ｐゴシック" charset="-128"/>
              </a:rPr>
              <a:t>/</a:t>
            </a:r>
            <a:r>
              <a:rPr lang="en-US" altLang="en-US" dirty="0" err="1" smtClean="0">
                <a:solidFill>
                  <a:srgbClr val="002060"/>
                </a:solidFill>
                <a:ea typeface="ＭＳ Ｐゴシック" charset="-128"/>
              </a:rPr>
              <a:t>movies.html</a:t>
            </a:r>
            <a:endParaRPr lang="en-US" altLang="en-US" dirty="0" smtClean="0">
              <a:solidFill>
                <a:srgbClr val="00206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9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Simple "Browser" in Python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World's Simplest Browser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5901" y="1690688"/>
            <a:ext cx="9668031" cy="39703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socket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((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'data.pr4e.org'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80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'GET http://data.pr4e.org/page1.htm HTTP/1.0</a:t>
            </a:r>
            <a:r>
              <a:rPr lang="en-US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\r\n\r\</a:t>
            </a:r>
            <a:r>
              <a:rPr lang="en-US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.encode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512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&lt; 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break</a:t>
            </a:r>
            <a:endParaRPr lang="mr-IN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(),end=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''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9770" y="6101834"/>
            <a:ext cx="5819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https://www.dj4e.com/code/http/socket1.py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36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" y="365125"/>
            <a:ext cx="859401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$ python3 socket1.py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HTTP/1.1 200 OK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Date: Sat, 19 Jan 2019 04:23:25 GMT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Server: Apache/2.4.18 (Ubuntu)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Last-Modified: Mon, 15 May 2017 11:11:47 GMT</a:t>
            </a:r>
          </a:p>
          <a:p>
            <a:r>
              <a:rPr lang="en-US" b="1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ETag</a:t>
            </a:r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: "80-54f8e1f004857"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Accept-Ranges: bytes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Content-Length: 128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Cache-Control: max-age=0, no-cache, no-store, must-revalidate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Pragma: no-cache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Expires: Wed, 11 Jan 1984 05:00:00 GMT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Connection: close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Content-Type: text/html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b="1" dirty="0">
                <a:latin typeface="Courier" charset="0"/>
                <a:ea typeface="Courier" charset="0"/>
                <a:cs typeface="Courier" charset="0"/>
              </a:rPr>
            </a:b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&lt;h1&gt;The First Page&lt;/h1&gt;</a:t>
            </a:r>
          </a:p>
          <a:p>
            <a:r>
              <a:rPr lang="en-US" b="1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&lt;p&gt;</a:t>
            </a:r>
          </a:p>
          <a:p>
            <a:r>
              <a:rPr lang="en-US" b="1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If you like, you can switch to the </a:t>
            </a:r>
          </a:p>
          <a:p>
            <a:r>
              <a:rPr lang="en-US" b="1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&lt;a </a:t>
            </a:r>
            <a:r>
              <a:rPr lang="en-US" b="1" dirty="0" err="1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b="1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="http://data.pr4e.org/page2.htm"&gt;</a:t>
            </a:r>
          </a:p>
          <a:p>
            <a:r>
              <a:rPr lang="en-US" b="1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Second Page&lt;/a&gt;.</a:t>
            </a:r>
          </a:p>
          <a:p>
            <a:r>
              <a:rPr lang="en-US" b="1" dirty="0">
                <a:solidFill>
                  <a:srgbClr val="00FDFF"/>
                </a:solidFill>
                <a:latin typeface="Courier" charset="0"/>
                <a:ea typeface="Courier" charset="0"/>
                <a:cs typeface="Courier" charset="0"/>
              </a:rPr>
              <a:t>&lt;/p&gt;</a:t>
            </a:r>
          </a:p>
          <a:p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7963" y="1147763"/>
            <a:ext cx="9668031" cy="397031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socket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((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'data.pr4e.org'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80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'GET http://data.pr4e.org/page1.htm HTTP/1.0</a:t>
            </a:r>
            <a:r>
              <a:rPr lang="en-US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\r\n\r\</a:t>
            </a:r>
            <a:r>
              <a:rPr lang="en-US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.encode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512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&lt; 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break</a:t>
            </a:r>
            <a:endParaRPr lang="mr-IN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(),end=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''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Viewing Headers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Browser Developer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Chrome: View &gt; Developer</a:t>
            </a:r>
          </a:p>
          <a:p>
            <a:r>
              <a:rPr lang="en-US" sz="2400" dirty="0" err="1"/>
              <a:t>FireFox</a:t>
            </a:r>
            <a:r>
              <a:rPr lang="en-US" sz="2400" dirty="0"/>
              <a:t>: Tools -&gt; Web Developer -&gt; Toggle</a:t>
            </a:r>
          </a:p>
          <a:p>
            <a:r>
              <a:rPr lang="en-US" sz="2400" dirty="0"/>
              <a:t>Safari: Preferences &gt; Advanced &gt; Show Develop Menu</a:t>
            </a:r>
          </a:p>
        </p:txBody>
      </p:sp>
      <p:pic>
        <p:nvPicPr>
          <p:cNvPr id="4" name="Picture 3" title="Screen shot of data.pr4e.org/page1.htm showing the developer conso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r="1" b="4956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server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 the mighty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13592" y="255549"/>
            <a:ext cx="3052119" cy="13228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500FF"/>
                </a:solidFill>
              </a:rPr>
              <a:t>Web Server</a:t>
            </a:r>
            <a:endParaRPr lang="en-US" sz="2400" dirty="0">
              <a:solidFill>
                <a:srgbClr val="0500FF"/>
              </a:solidFill>
            </a:endParaRPr>
          </a:p>
        </p:txBody>
      </p:sp>
      <p:pic>
        <p:nvPicPr>
          <p:cNvPr id="11" name="Picture 1" title="Cloud clipart representing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8" y="1994989"/>
            <a:ext cx="1221588" cy="9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5549446" y="1661829"/>
            <a:ext cx="16763" cy="1533794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10800000" flipH="1">
            <a:off x="6104713" y="1678591"/>
            <a:ext cx="16763" cy="1565225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6" name="Rectangle 11"/>
          <p:cNvSpPr>
            <a:spLocks/>
          </p:cNvSpPr>
          <p:nvPr/>
        </p:nvSpPr>
        <p:spPr bwMode="auto">
          <a:xfrm>
            <a:off x="8093197" y="1054178"/>
            <a:ext cx="3687811" cy="238450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</a:t>
            </a:r>
            <a:r>
              <a:rPr lang="en-US" altLang="en-US" sz="2000" dirty="0" err="1" smtClean="0">
                <a:solidFill>
                  <a:srgbClr val="00FF00"/>
                </a:solidFill>
                <a:ea typeface="ＭＳ Ｐゴシック" charset="-128"/>
              </a:rPr>
              <a:t>href</a:t>
            </a:r>
            <a:r>
              <a:rPr lang="en-US" altLang="en-US" sz="2000" dirty="0" smtClean="0">
                <a:solidFill>
                  <a:srgbClr val="00FF00"/>
                </a:solidFill>
                <a:ea typeface="ＭＳ Ｐゴシック" charset="-128"/>
              </a:rPr>
              <a:t>="page1.htm"&gt;First Page&lt;/a&gt;.&lt;/p&gt;</a:t>
            </a:r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5367150" y="1186185"/>
            <a:ext cx="942906" cy="404401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91717" y="2092351"/>
            <a:ext cx="1027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8837044" y="1054178"/>
            <a:ext cx="118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00FF00"/>
                </a:solidFill>
              </a:rPr>
              <a:t>Response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0025" y="3298295"/>
            <a:ext cx="11561077" cy="2941867"/>
            <a:chOff x="200025" y="3298295"/>
            <a:chExt cx="11561077" cy="2941867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0025" y="3298295"/>
              <a:ext cx="11541171" cy="29418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x-none" sz="3600" dirty="0" smtClean="0">
                  <a:solidFill>
                    <a:srgbClr val="0000FF"/>
                  </a:solidFill>
                  <a:ea typeface="ＭＳ Ｐゴシック" charset="-128"/>
                </a:rPr>
                <a:t>Browser</a:t>
              </a:r>
            </a:p>
            <a:p>
              <a:pPr algn="ctr" eaLnBrk="1" hangingPunct="1"/>
              <a:r>
                <a:rPr lang="en-US" altLang="x-none" sz="3600" dirty="0" smtClean="0">
                  <a:solidFill>
                    <a:srgbClr val="0000FF"/>
                  </a:solidFill>
                  <a:ea typeface="ＭＳ Ｐゴシック" charset="-128"/>
                </a:rPr>
                <a:t>App</a:t>
              </a:r>
              <a:endParaRPr lang="en-US" altLang="x-none" sz="3600" dirty="0"/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4172185" y="4316634"/>
              <a:ext cx="7136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x-none">
                  <a:solidFill>
                    <a:schemeClr val="bg1"/>
                  </a:solidFill>
                </a:rPr>
                <a:t>Click</a:t>
              </a:r>
            </a:p>
          </p:txBody>
        </p:sp>
        <p:pic>
          <p:nvPicPr>
            <p:cNvPr id="24" name="Picture 23" title="Screen shot of data.pr4e.org/page1.ht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93" y="3503161"/>
              <a:ext cx="4020971" cy="2683182"/>
            </a:xfrm>
            <a:prstGeom prst="rect">
              <a:avLst/>
            </a:prstGeom>
          </p:spPr>
        </p:pic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>
              <a:off x="3175418" y="3807464"/>
              <a:ext cx="1776854" cy="1001576"/>
            </a:xfrm>
            <a:prstGeom prst="line">
              <a:avLst/>
            </a:prstGeom>
            <a:noFill/>
            <a:ln w="114300">
              <a:solidFill>
                <a:schemeClr val="accent1">
                  <a:lumMod val="50000"/>
                </a:schemeClr>
              </a:solidFill>
              <a:miter lim="800000"/>
              <a:headEnd type="stealth" w="med" len="med"/>
              <a:tailEnd/>
            </a:ln>
            <a:extLst/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 sz="2000">
                <a:ea typeface="ヒラギノ角ゴ ProN W3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rot="10800000">
              <a:off x="6887708" y="3717706"/>
              <a:ext cx="1172618" cy="791052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miter lim="800000"/>
              <a:headEnd type="stealth" w="med" len="med"/>
              <a:tailEnd/>
            </a:ln>
            <a:extLst>
              <a:ext uri="{909E8E84-426E-40dd-AFC4-6F175D3DCCD1}"/>
            </a:ex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 sz="1139"/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795818" y="4937038"/>
              <a:ext cx="1247070" cy="1016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025" smtClean="0">
                  <a:solidFill>
                    <a:schemeClr val="bg1"/>
                  </a:solidFill>
                </a:rPr>
                <a:t>Parse/</a:t>
              </a:r>
            </a:p>
            <a:p>
              <a:pPr algn="ctr" eaLnBrk="1" hangingPunct="1">
                <a:defRPr/>
              </a:pPr>
              <a:r>
                <a:rPr lang="en-US" altLang="en-US" sz="2025" dirty="0" smtClean="0">
                  <a:solidFill>
                    <a:schemeClr val="bg1"/>
                  </a:solidFill>
                </a:rPr>
                <a:t>Render</a:t>
              </a:r>
            </a:p>
          </p:txBody>
        </p:sp>
        <p:pic>
          <p:nvPicPr>
            <p:cNvPr id="23" name="Picture 22" title="Screen shot of data.pr4e.org/page2.htm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998" y="3469521"/>
              <a:ext cx="3810104" cy="2770641"/>
            </a:xfrm>
            <a:prstGeom prst="rect">
              <a:avLst/>
            </a:prstGeom>
          </p:spPr>
        </p:pic>
      </p:grpSp>
      <p:sp>
        <p:nvSpPr>
          <p:cNvPr id="26" name="Rectangle 10"/>
          <p:cNvSpPr>
            <a:spLocks/>
          </p:cNvSpPr>
          <p:nvPr/>
        </p:nvSpPr>
        <p:spPr bwMode="auto">
          <a:xfrm>
            <a:off x="332033" y="2753505"/>
            <a:ext cx="5185983" cy="404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FFFF00"/>
                </a:solidFill>
                <a:ea typeface="ＭＳ Ｐゴシック" charset="-128"/>
              </a:rPr>
              <a:t>GET http</a:t>
            </a:r>
            <a:r>
              <a:rPr lang="en-US" altLang="en-US" sz="2000" smtClean="0">
                <a:solidFill>
                  <a:srgbClr val="FFFF00"/>
                </a:solidFill>
                <a:ea typeface="ＭＳ Ｐゴシック" charset="-128"/>
              </a:rPr>
              <a:t>://data.pr4e.org/page2.htm</a:t>
            </a:r>
            <a:endParaRPr lang="en-US" altLang="en-US" sz="2000" dirty="0" smtClean="0">
              <a:solidFill>
                <a:srgbClr val="FFFF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5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71464" y="255549"/>
            <a:ext cx="11287124" cy="3635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500FF"/>
                </a:solidFill>
              </a:rPr>
              <a:t>Web Server</a:t>
            </a:r>
            <a:endParaRPr lang="en-US" sz="2400" dirty="0">
              <a:solidFill>
                <a:srgbClr val="0500FF"/>
              </a:solidFill>
            </a:endParaRPr>
          </a:p>
        </p:txBody>
      </p:sp>
      <p:pic>
        <p:nvPicPr>
          <p:cNvPr id="11" name="Picture 1" title="Cloud clipart representing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8" y="4223861"/>
            <a:ext cx="1221588" cy="9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5549446" y="3890701"/>
            <a:ext cx="16763" cy="1533794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10800000" flipH="1">
            <a:off x="6104713" y="3907463"/>
            <a:ext cx="16763" cy="1565225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6" name="Rectangle 11"/>
          <p:cNvSpPr>
            <a:spLocks/>
          </p:cNvSpPr>
          <p:nvPr/>
        </p:nvSpPr>
        <p:spPr bwMode="auto">
          <a:xfrm>
            <a:off x="8321797" y="4697490"/>
            <a:ext cx="3687811" cy="238450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</a:t>
            </a:r>
            <a:r>
              <a:rPr lang="en-US" altLang="en-US" sz="2000" dirty="0" err="1" smtClean="0">
                <a:solidFill>
                  <a:srgbClr val="00FF00"/>
                </a:solidFill>
                <a:ea typeface="ＭＳ Ｐゴシック" charset="-128"/>
              </a:rPr>
              <a:t>href</a:t>
            </a:r>
            <a:r>
              <a:rPr lang="en-US" altLang="en-US" sz="2000" dirty="0" smtClean="0">
                <a:solidFill>
                  <a:srgbClr val="00FF00"/>
                </a:solidFill>
                <a:ea typeface="ＭＳ Ｐゴシック" charset="-128"/>
              </a:rPr>
              <a:t>="page1.htm"&gt;First Page&lt;/a&gt;.&lt;/p&gt;</a:t>
            </a:r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5368199" y="3479253"/>
            <a:ext cx="942906" cy="404401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149411" y="5535110"/>
            <a:ext cx="1027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8982366" y="4697490"/>
            <a:ext cx="118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58208" y="5472112"/>
            <a:ext cx="4071356" cy="1171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1800" dirty="0" smtClean="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  <a:p>
            <a:pPr algn="ctr" eaLnBrk="1" hangingPunct="1"/>
            <a:r>
              <a:rPr lang="en-US" altLang="x-none" sz="1800" dirty="0" smtClean="0">
                <a:solidFill>
                  <a:srgbClr val="0000FF"/>
                </a:solidFill>
                <a:ea typeface="ＭＳ Ｐゴシック" charset="-128"/>
              </a:rPr>
              <a:t>App</a:t>
            </a:r>
            <a:endParaRPr lang="en-US" altLang="x-none" sz="1800" dirty="0"/>
          </a:p>
        </p:txBody>
      </p:sp>
      <p:pic>
        <p:nvPicPr>
          <p:cNvPr id="24" name="Picture 23" title="Small shot of data.pr4e.org/page1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21" y="5576064"/>
            <a:ext cx="1393130" cy="98719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3" name="Picture 22" title="Small screen shot of data.pr4e.org/page2.ht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65" y="5535110"/>
            <a:ext cx="1320071" cy="101937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6" name="Rectangle 10"/>
          <p:cNvSpPr>
            <a:spLocks/>
          </p:cNvSpPr>
          <p:nvPr/>
        </p:nvSpPr>
        <p:spPr bwMode="auto">
          <a:xfrm>
            <a:off x="89728" y="5922589"/>
            <a:ext cx="3768480" cy="404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FFFF00"/>
                </a:solidFill>
                <a:ea typeface="ＭＳ Ｐゴシック" charset="-128"/>
              </a:rPr>
              <a:t>GET http</a:t>
            </a:r>
            <a:r>
              <a:rPr lang="en-US" altLang="en-US" sz="2000" smtClean="0">
                <a:solidFill>
                  <a:srgbClr val="FFFF00"/>
                </a:solidFill>
                <a:ea typeface="ＭＳ Ｐゴシック" charset="-128"/>
              </a:rPr>
              <a:t>://data.pr4e.org/page2.htm</a:t>
            </a:r>
            <a:endParaRPr lang="en-US" altLang="en-US" sz="2000" dirty="0" smtClean="0">
              <a:solidFill>
                <a:srgbClr val="FFFF00"/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6096" y="1447365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?????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274046" y="2021492"/>
            <a:ext cx="2242450" cy="3259326"/>
          </a:xfrm>
          <a:prstGeom prst="rect">
            <a:avLst/>
          </a:prstGeom>
          <a:solidFill>
            <a:schemeClr val="accent1">
              <a:lumMod val="6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ea typeface="ヒラギノ角ゴ ProN W3" charset="0"/>
              </a:rPr>
              <a:t>Web Server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000000"/>
              </a:solidFill>
              <a:ea typeface="ヒラギノ角ゴ ProN W3" charset="0"/>
            </a:endParaRPr>
          </a:p>
          <a:p>
            <a:pPr algn="ctr" eaLnBrk="1" hangingPunct="1">
              <a:defRPr/>
            </a:pPr>
            <a:endParaRPr lang="en-US" sz="2400" dirty="0">
              <a:solidFill>
                <a:srgbClr val="000000"/>
              </a:solidFill>
              <a:ea typeface="ヒラギノ角ゴ ProN W3" charset="0"/>
            </a:endParaRP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ea typeface="ヒラギノ角ゴ ProN W3" charset="0"/>
              </a:rPr>
              <a:t>Django </a:t>
            </a:r>
            <a:r>
              <a:rPr lang="en-US" sz="2400" dirty="0">
                <a:solidFill>
                  <a:srgbClr val="000000"/>
                </a:solidFill>
                <a:ea typeface="ヒラギノ角ゴ ProN W3" charset="0"/>
              </a:rPr>
              <a:t>/ Flask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  <a:ea typeface="ヒラギノ角ゴ ProN W3" charset="0"/>
              </a:rPr>
              <a:t>Sqlite3 / MySQL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000000"/>
              </a:solidFill>
              <a:ea typeface="ヒラギノ角ゴ ProN W3" charset="0"/>
            </a:endParaRPr>
          </a:p>
        </p:txBody>
      </p:sp>
      <p:pic>
        <p:nvPicPr>
          <p:cNvPr id="6" name="Picture 1" title="Cloud clipart representing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73" y="3088181"/>
            <a:ext cx="1330069" cy="100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836938" y="2021492"/>
            <a:ext cx="1718553" cy="32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ea typeface="ヒラギノ角ゴ ProN W3" charset="0"/>
              </a:rPr>
              <a:t>Browser</a:t>
            </a:r>
          </a:p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ea typeface="ヒラギノ角ゴ ProN W3" charset="0"/>
            </a:endParaRPr>
          </a:p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ea typeface="ヒラギノ角ゴ ProN W3" charset="0"/>
              </a:rPr>
              <a:t>HTML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ea typeface="ヒラギノ角ゴ ProN W3" charset="0"/>
              </a:rPr>
              <a:t>CSS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ea typeface="ヒラギノ角ゴ ProN W3" charset="0"/>
              </a:rPr>
              <a:t>DOM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ea typeface="ヒラギノ角ゴ ProN W3" charset="0"/>
              </a:rPr>
              <a:t>JavaScript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000000"/>
                </a:solidFill>
                <a:ea typeface="ヒラギノ角ゴ ProN W3" charset="0"/>
              </a:rPr>
              <a:t>JQuery</a:t>
            </a:r>
            <a:endParaRPr lang="en-US" sz="2400">
              <a:ea typeface="ヒラギノ角ゴ ProN W3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63840" y="5608533"/>
            <a:ext cx="3967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http</a:t>
            </a:r>
            <a:r>
              <a:rPr lang="en-US" altLang="en-US" sz="2400" dirty="0" smtClean="0">
                <a:solidFill>
                  <a:srgbClr val="FFFF00"/>
                </a:solidFill>
              </a:rPr>
              <a:t>://data.pr4e.org/page1.htm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pic>
        <p:nvPicPr>
          <p:cNvPr id="14" name="Picture 13" descr="This has a title of &quot;The First Page&quot; and a link to &quot;Second page&quot;" title="Screen shot of data.pr4e.org/page1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" y="1833086"/>
            <a:ext cx="5567387" cy="371510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76700" cy="1892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World's </a:t>
            </a:r>
            <a:r>
              <a:rPr lang="en-US" smtClean="0"/>
              <a:t>Simplest Web Server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6375" y="358775"/>
            <a:ext cx="6429375" cy="58169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socket </a:t>
            </a:r>
            <a:r>
              <a:rPr lang="en-US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*</a:t>
            </a:r>
          </a:p>
          <a:p>
            <a:endParaRPr lang="en-US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createServer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():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serversocket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socket(AF_INET, SOCK_STREAM)</a:t>
            </a: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200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try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serversocket.bind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((</a:t>
            </a:r>
            <a:r>
              <a:rPr lang="en-US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'localhost'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9000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))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serversocket.listen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200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while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(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clientsocket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address) =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serversocket.accept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endParaRPr lang="en-US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rd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clientsocket.recv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5000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).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pieces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rd.split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sz="1200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 </a:t>
            </a:r>
            <a:r>
              <a:rPr lang="mr-IN" sz="1200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pieces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&gt; 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) : </a:t>
            </a:r>
            <a:r>
              <a:rPr lang="mr-IN" sz="1200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pieces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])</a:t>
            </a:r>
          </a:p>
          <a:p>
            <a:endParaRPr lang="mr-IN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"HTTP/1.1 200 OK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mr-IN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data += </a:t>
            </a:r>
            <a:r>
              <a:rPr lang="en-US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"Content-Type: text/html; charset=utf-8</a:t>
            </a:r>
            <a:r>
              <a:rPr lang="en-US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\r\n</a:t>
            </a:r>
            <a:r>
              <a:rPr lang="en-US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en-US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+= 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mr-IN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+= 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"&lt;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html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&gt;&lt;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body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Hello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World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body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&gt;&lt;/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html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mr-IN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clientsocket.sendall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data.encode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())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clientsocket.shutdown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(SHUT_WR)</a:t>
            </a:r>
          </a:p>
          <a:p>
            <a:endParaRPr lang="en-US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except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 smtClean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KeyboardInterrupt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</a:t>
            </a: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sz="1200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Shutting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down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except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smtClean="0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Exception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as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exc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</a:t>
            </a: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sz="1200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Error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  <a:r>
              <a:rPr lang="mr-IN" sz="1200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sz="1200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sz="1200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exc</a:t>
            </a:r>
            <a:r>
              <a:rPr lang="mr-IN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mr-IN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serversocket.close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endParaRPr lang="en-US" sz="12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200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'Access http://localhost:9000'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createServer</a:t>
            </a:r>
            <a:r>
              <a:rPr lang="en-US" sz="1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endParaRPr lang="en-US" sz="12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008" y="6190039"/>
            <a:ext cx="5619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https://www.dj4e.com/code/http/</a:t>
            </a:r>
            <a:r>
              <a:rPr lang="en-US" sz="2400" dirty="0" err="1" smtClean="0"/>
              <a:t>server.py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9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/ Server Communication</a:t>
            </a:r>
            <a:endParaRPr lang="en-US" dirty="0"/>
          </a:p>
        </p:txBody>
      </p:sp>
      <p:pic>
        <p:nvPicPr>
          <p:cNvPr id="6" name="Picture 5" descr="The page says &quot;Hello World&quot;" title="Screen Shot of a browser pointed at localhost:90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9" y="1690688"/>
            <a:ext cx="6141985" cy="4098527"/>
          </a:xfrm>
          <a:prstGeom prst="rect">
            <a:avLst/>
          </a:prstGeom>
        </p:spPr>
      </p:pic>
      <p:sp>
        <p:nvSpPr>
          <p:cNvPr id="3" name="TextBox 2" title="Server command window"/>
          <p:cNvSpPr txBox="1"/>
          <p:nvPr/>
        </p:nvSpPr>
        <p:spPr>
          <a:xfrm>
            <a:off x="6943725" y="2338049"/>
            <a:ext cx="4300538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hu-HU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pwd</a:t>
            </a:r>
            <a:endParaRPr lang="hu-HU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dj4e/code/http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python3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server.py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Access http://localhost:9000</a:t>
            </a:r>
          </a:p>
          <a:p>
            <a:r>
              <a:rPr lang="mr-IN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GET / HTTP/1.1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GET /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favicon.ico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HTTP/1.1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0382" y="5749425"/>
            <a:ext cx="5619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https://www.dj4e.com/code/http/</a:t>
            </a:r>
            <a:r>
              <a:rPr lang="en-US" sz="2400" dirty="0" err="1" smtClean="0"/>
              <a:t>server.py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0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Simple Web Client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5901" y="1690688"/>
            <a:ext cx="9486899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socket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((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'127.0.0.1'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9000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))</a:t>
            </a:r>
          </a:p>
          <a:p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'GET </a:t>
            </a:r>
            <a:r>
              <a:rPr lang="mr-IN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http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://127.0.0.1/</a:t>
            </a:r>
            <a:r>
              <a:rPr lang="mr-IN" dirty="0" err="1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HTTP/1.0</a:t>
            </a:r>
            <a:r>
              <a:rPr lang="mr-IN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mr-IN" dirty="0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\</a:t>
            </a:r>
            <a:r>
              <a:rPr lang="mr-IN" dirty="0" err="1" smtClean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512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dirty="0" err="1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&lt; </a:t>
            </a:r>
            <a:r>
              <a:rPr lang="mr-IN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mr-IN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dirty="0" err="1" smtClean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break</a:t>
            </a:r>
            <a:endParaRPr lang="mr-IN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dirty="0" smtClean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(),end=</a:t>
            </a:r>
            <a:r>
              <a:rPr lang="en-US" dirty="0" smtClean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''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9770" y="6101834"/>
            <a:ext cx="5710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https://www.dj4e.com/code/http/client1.py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2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/ Server Communication</a:t>
            </a:r>
            <a:endParaRPr lang="en-US" dirty="0"/>
          </a:p>
        </p:txBody>
      </p:sp>
      <p:sp>
        <p:nvSpPr>
          <p:cNvPr id="5" name="TextBox 4" title="Server command window"/>
          <p:cNvSpPr txBox="1"/>
          <p:nvPr/>
        </p:nvSpPr>
        <p:spPr>
          <a:xfrm>
            <a:off x="838199" y="1923711"/>
            <a:ext cx="6176963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hu-HU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pwd</a:t>
            </a:r>
            <a:endParaRPr lang="hu-HU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dj4e/code/http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python3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server.py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Access http://localhost:9000</a:t>
            </a:r>
          </a:p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GET http://127.0.0.1/</a:t>
            </a:r>
            <a:r>
              <a:rPr lang="de-DE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 title="Client command window"/>
          <p:cNvSpPr txBox="1"/>
          <p:nvPr/>
        </p:nvSpPr>
        <p:spPr>
          <a:xfrm>
            <a:off x="5572265" y="3911060"/>
            <a:ext cx="5781535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$ python3 client1.py</a:t>
            </a:r>
          </a:p>
          <a:p>
            <a:r>
              <a:rPr lang="cs-CZ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HTTP/1.1 200 OK</a:t>
            </a:r>
          </a:p>
          <a:p>
            <a:r>
              <a:rPr lang="cs-CZ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Content</a:t>
            </a:r>
            <a:r>
              <a:rPr lang="cs-CZ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-Type: text/</a:t>
            </a:r>
            <a:r>
              <a:rPr lang="cs-CZ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html</a:t>
            </a:r>
            <a:r>
              <a:rPr lang="cs-CZ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cs-CZ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charset</a:t>
            </a:r>
            <a:r>
              <a:rPr lang="cs-CZ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=utf-8</a:t>
            </a:r>
          </a:p>
          <a:p>
            <a:endParaRPr lang="cs-CZ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cs-CZ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html</a:t>
            </a:r>
            <a:r>
              <a:rPr lang="cs-CZ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&gt;&lt;body&gt;Hello </a:t>
            </a:r>
            <a:r>
              <a:rPr lang="cs-CZ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World</a:t>
            </a:r>
            <a:r>
              <a:rPr lang="cs-CZ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&lt;/body&gt;&lt;/</a:t>
            </a:r>
            <a:r>
              <a:rPr lang="cs-CZ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html</a:t>
            </a:r>
            <a:r>
              <a:rPr lang="cs-CZ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endParaRPr lang="cs-CZ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/>
          <a:lstStyle/>
          <a:p>
            <a:r>
              <a:rPr lang="en-US" dirty="0" smtClean="0"/>
              <a:t>An Even Simpler Web Client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437972"/>
            <a:ext cx="9486899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814C9"/>
                </a:solidFill>
                <a:latin typeface="Menlo-Regular" charset="0"/>
              </a:rPr>
              <a:t>import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urllib.request</a:t>
            </a:r>
            <a:endParaRPr lang="en-US" dirty="0" smtClean="0">
              <a:solidFill>
                <a:srgbClr val="000000"/>
              </a:solidFill>
              <a:latin typeface="Menlo-Regular" charset="0"/>
            </a:endParaRPr>
          </a:p>
          <a:p>
            <a:endParaRPr lang="en-US" dirty="0" smtClean="0">
              <a:solidFill>
                <a:srgbClr val="000000"/>
              </a:solidFill>
              <a:latin typeface="Menlo-Regular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fhand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urllib.request.urlopen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 smtClean="0">
                <a:solidFill>
                  <a:srgbClr val="B42419"/>
                </a:solidFill>
                <a:latin typeface="Menlo-Regular" charset="0"/>
              </a:rPr>
              <a:t>'http://127.0.0.1:9000/</a:t>
            </a:r>
            <a:r>
              <a:rPr lang="en-US" dirty="0" err="1" smtClean="0">
                <a:solidFill>
                  <a:srgbClr val="B42419"/>
                </a:solidFill>
                <a:latin typeface="Menlo-Regular" charset="0"/>
              </a:rPr>
              <a:t>romeo.txt</a:t>
            </a:r>
            <a:r>
              <a:rPr lang="en-US" dirty="0" smtClean="0">
                <a:solidFill>
                  <a:srgbClr val="B42419"/>
                </a:solidFill>
                <a:latin typeface="Menlo-Regular" charset="0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)</a:t>
            </a:r>
          </a:p>
          <a:p>
            <a:r>
              <a:rPr lang="en-US" dirty="0" smtClean="0">
                <a:solidFill>
                  <a:srgbClr val="C1651C"/>
                </a:solidFill>
                <a:latin typeface="Menlo-Regular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line </a:t>
            </a:r>
            <a:r>
              <a:rPr lang="en-US" dirty="0" smtClean="0">
                <a:solidFill>
                  <a:srgbClr val="C1651C"/>
                </a:solidFill>
                <a:latin typeface="Menlo-Regular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fhand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:</a:t>
            </a:r>
          </a:p>
          <a:p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    </a:t>
            </a:r>
            <a:r>
              <a:rPr lang="en-US" dirty="0" smtClean="0">
                <a:solidFill>
                  <a:srgbClr val="2EAEBB"/>
                </a:solidFill>
                <a:latin typeface="Menlo-Regular" charset="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Menlo-Regular" charset="0"/>
              </a:rPr>
              <a:t>line.decode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().strip())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9770" y="6101834"/>
            <a:ext cx="586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https://www.dj4e.com/code/http/client2.py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209459"/>
            <a:ext cx="558707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python3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server.py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Access http://localhost:9000</a:t>
            </a:r>
          </a:p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GET http://127.0.0.1/</a:t>
            </a:r>
            <a:r>
              <a:rPr lang="de-DE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HTTP/1.0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8849" y="4703947"/>
            <a:ext cx="527685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$ python3 client2.py</a:t>
            </a:r>
          </a:p>
          <a:p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&lt;html&gt;&lt;body&gt;Hello World&lt;/body&gt;&lt;/html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$</a:t>
            </a:r>
            <a:endParaRPr lang="en-US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91163" cy="1325563"/>
          </a:xfrm>
        </p:spPr>
        <p:txBody>
          <a:bodyPr/>
          <a:lstStyle/>
          <a:p>
            <a:r>
              <a:rPr lang="en-US" dirty="0" smtClean="0"/>
              <a:t>Browser / Django Communication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1974" y="2942638"/>
            <a:ext cx="9253539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0587357624:mytestsite csev$ python3 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manage.py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runserver</a:t>
            </a:r>
            <a:endParaRPr lang="en-US" sz="12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Performing system checks...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</a:br>
            <a:endParaRPr lang="en-US" sz="12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System check identified no issues (0 silenced).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September 03, 2019 - 13:28:13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 version 2.1.7, using settings '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mytestsite.settings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Starting development server at http://127.0.0.1:8000/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Quit the server with CONTROL-C.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[03/Sep/2019 13:28:25] "GET / HTTP/1.1" 200 16348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[03/Sep/2019 13:28:25] "GET /static/admin/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css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fonts.css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HTTP/1.1" 200 423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Not Found: /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favicon.ico</a:t>
            </a:r>
            <a:endParaRPr lang="en-US" sz="12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[03/Sep/2019 13:28:25] </a:t>
            </a:r>
            <a:r>
              <a:rPr lang="en-US" sz="1200" dirty="0">
                <a:solidFill>
                  <a:srgbClr val="9FA01C"/>
                </a:solidFill>
                <a:latin typeface="Courier" charset="0"/>
                <a:ea typeface="Courier" charset="0"/>
                <a:cs typeface="Courier" charset="0"/>
              </a:rPr>
              <a:t>"GET /</a:t>
            </a:r>
            <a:r>
              <a:rPr lang="en-US" sz="1200" dirty="0" err="1">
                <a:solidFill>
                  <a:srgbClr val="9FA01C"/>
                </a:solidFill>
                <a:latin typeface="Courier" charset="0"/>
                <a:ea typeface="Courier" charset="0"/>
                <a:cs typeface="Courier" charset="0"/>
              </a:rPr>
              <a:t>favicon.ico</a:t>
            </a:r>
            <a:r>
              <a:rPr lang="en-US" sz="1200" dirty="0">
                <a:solidFill>
                  <a:srgbClr val="9FA01C"/>
                </a:solidFill>
                <a:latin typeface="Courier" charset="0"/>
                <a:ea typeface="Courier" charset="0"/>
                <a:cs typeface="Courier" charset="0"/>
              </a:rPr>
              <a:t> HTTP/1.1" 404 1976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[03/Sep/2019 13:28:25] "GET /static/admin/fonts/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Roboto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-Regular-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webfont.woff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HTTP/1.1" 200 80304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[03/Sep/2019 13:28:25] "GET /static/admin/fonts/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Roboto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-Bold-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webfont.woff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HTTP/1.1" 200 82564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[03/Sep/2019 13:28:25] "GET /static/admin/fonts/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Roboto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-Light-</a:t>
            </a:r>
            <a:r>
              <a:rPr lang="en-US" sz="1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webfont.woff</a:t>
            </a:r>
            <a: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HTTP/1.1" 200 81348</a:t>
            </a:r>
            <a:endParaRPr lang="en-US" sz="1200" dirty="0">
              <a:solidFill>
                <a:srgbClr val="000000"/>
              </a:solidFill>
              <a:effectLst/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5" name="Picture 4" descr="This says &quot;The install worked successfully!&quot; and has a little animated green rocket taking off. " title="Screen shot of http://127.0.0.1:80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62" y="365125"/>
            <a:ext cx="4014788" cy="51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/>
              <a:t>Introduction to Dynamic Web Content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Charles Severance</a:t>
            </a:r>
          </a:p>
          <a:p>
            <a:pPr algn="r"/>
            <a:r>
              <a:rPr lang="en-US" sz="2800">
                <a:solidFill>
                  <a:srgbClr val="FFFFFF"/>
                </a:solidFill>
              </a:rPr>
              <a:t>www.dj4e.com</a:t>
            </a:r>
          </a:p>
          <a:p>
            <a:pPr algn="r"/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5" name="Picture 6" descr="CC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54" y="5638800"/>
            <a:ext cx="11064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/ Contributions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38200" y="1512888"/>
            <a:ext cx="525780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chemeClr val="tx1"/>
                </a:solidFill>
              </a:rPr>
              <a:t>These slides are Copyright 2019-  Charles R. Severance (</a:t>
            </a:r>
            <a:r>
              <a:rPr lang="en-US" altLang="x-none" sz="1400" dirty="0" err="1">
                <a:solidFill>
                  <a:schemeClr val="tx1"/>
                </a:solidFill>
              </a:rPr>
              <a:t>www.dr-chuck.com</a:t>
            </a:r>
            <a:r>
              <a:rPr lang="en-US" altLang="x-none" sz="1400" dirty="0">
                <a:solidFill>
                  <a:schemeClr val="tx1"/>
                </a:solidFill>
              </a:rPr>
              <a:t>) as part of www.dj4e.com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eaLnBrk="1" hangingPunct="1"/>
            <a:endParaRPr lang="en-US" altLang="x-none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400" dirty="0">
                <a:solidFill>
                  <a:schemeClr val="tx1"/>
                </a:solidFill>
              </a:rPr>
              <a:t>Initial Development: Charles Severance, University of Michigan School of Information</a:t>
            </a:r>
          </a:p>
          <a:p>
            <a:pPr eaLnBrk="1" hangingPunct="1"/>
            <a:endParaRPr lang="en-US" altLang="x-none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400" dirty="0">
                <a:solidFill>
                  <a:srgbClr val="FFCC66"/>
                </a:solidFill>
              </a:rPr>
              <a:t>Insert new Contributors and Translators here including names and dates</a:t>
            </a: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310312" y="1512888"/>
            <a:ext cx="5257800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1200" dirty="0">
                <a:solidFill>
                  <a:srgbClr val="FFCC66"/>
                </a:solidFill>
                <a:latin typeface="Helvetica" charset="0"/>
                <a:ea typeface="ＭＳ Ｐゴシック" charset="-128"/>
                <a:sym typeface="Helvetica" charset="0"/>
              </a:rPr>
              <a:t>Continue new Contributors and Translators here</a:t>
            </a: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 smtClean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 smtClean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 smtClean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Data from the Server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time the user clicks on an anchor tag with an </a:t>
            </a:r>
            <a:r>
              <a:rPr lang="en-US" dirty="0" err="1"/>
              <a:t>href</a:t>
            </a:r>
            <a:r>
              <a:rPr lang="en-US" dirty="0"/>
              <a:t> =  value to switch to a new page, the browser makes a connection to the web server and issues a “GET” request - to GET the content of the page at the specified URL.</a:t>
            </a:r>
          </a:p>
          <a:p>
            <a:r>
              <a:rPr lang="en-US" dirty="0"/>
              <a:t>The server returns the HTML document to the browser, which formats and displays the document to the user.</a:t>
            </a:r>
          </a:p>
        </p:txBody>
      </p:sp>
    </p:spTree>
    <p:extLst>
      <p:ext uri="{BB962C8B-B14F-4D97-AF65-F5344CB8AC3E}">
        <p14:creationId xmlns:p14="http://schemas.microsoft.com/office/powerpoint/2010/main" val="10728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13592" y="255549"/>
            <a:ext cx="3052119" cy="13228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500FF"/>
                </a:solidFill>
              </a:rPr>
              <a:t>Web Server</a:t>
            </a:r>
            <a:endParaRPr lang="en-US" sz="2400" dirty="0">
              <a:solidFill>
                <a:srgbClr val="05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0025" y="3298295"/>
            <a:ext cx="11541171" cy="29418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3600" dirty="0" smtClean="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  <a:p>
            <a:pPr algn="ctr" eaLnBrk="1" hangingPunct="1"/>
            <a:r>
              <a:rPr lang="en-US" altLang="x-none" sz="3600" dirty="0" smtClean="0">
                <a:solidFill>
                  <a:srgbClr val="0000FF"/>
                </a:solidFill>
                <a:ea typeface="ＭＳ Ｐゴシック" charset="-128"/>
              </a:rPr>
              <a:t>App</a:t>
            </a:r>
            <a:endParaRPr lang="en-US" altLang="x-none" sz="3600" dirty="0"/>
          </a:p>
        </p:txBody>
      </p:sp>
      <p:pic>
        <p:nvPicPr>
          <p:cNvPr id="11" name="Picture 1" title="Cloud clipart representing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8" y="1994989"/>
            <a:ext cx="1221588" cy="9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2"/>
          <p:cNvSpPr>
            <a:spLocks/>
          </p:cNvSpPr>
          <p:nvPr/>
        </p:nvSpPr>
        <p:spPr bwMode="auto">
          <a:xfrm>
            <a:off x="5367150" y="1186185"/>
            <a:ext cx="942906" cy="404401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4172185" y="4316634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>
                <a:solidFill>
                  <a:schemeClr val="bg1"/>
                </a:solidFill>
              </a:rPr>
              <a:t>Click</a:t>
            </a:r>
          </a:p>
        </p:txBody>
      </p:sp>
      <p:pic>
        <p:nvPicPr>
          <p:cNvPr id="24" name="Picture 23" title="Screen shot of data.pr4e.org/page1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3" y="3503161"/>
            <a:ext cx="4020971" cy="2683182"/>
          </a:xfrm>
          <a:prstGeom prst="rect">
            <a:avLst/>
          </a:prstGeom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3175418" y="3807464"/>
            <a:ext cx="1776854" cy="1001576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13592" y="255549"/>
            <a:ext cx="3052119" cy="13228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500FF"/>
                </a:solidFill>
              </a:rPr>
              <a:t>Web Server</a:t>
            </a:r>
            <a:endParaRPr lang="en-US" sz="2400" dirty="0">
              <a:solidFill>
                <a:srgbClr val="05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0025" y="3298295"/>
            <a:ext cx="11541171" cy="29418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3600" dirty="0" smtClean="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  <a:p>
            <a:pPr algn="ctr" eaLnBrk="1" hangingPunct="1"/>
            <a:r>
              <a:rPr lang="en-US" altLang="x-none" sz="3600" dirty="0" smtClean="0">
                <a:solidFill>
                  <a:srgbClr val="0000FF"/>
                </a:solidFill>
                <a:ea typeface="ＭＳ Ｐゴシック" charset="-128"/>
              </a:rPr>
              <a:t>App</a:t>
            </a:r>
            <a:endParaRPr lang="en-US" altLang="x-none" sz="3600" dirty="0"/>
          </a:p>
        </p:txBody>
      </p:sp>
      <p:pic>
        <p:nvPicPr>
          <p:cNvPr id="11" name="Picture 1" title="Cloud clipart representing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8" y="1994989"/>
            <a:ext cx="1221588" cy="9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5549446" y="1661829"/>
            <a:ext cx="16763" cy="1533794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5367150" y="1186185"/>
            <a:ext cx="942906" cy="404401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91717" y="2092351"/>
            <a:ext cx="1027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4172185" y="4316634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>
                <a:solidFill>
                  <a:schemeClr val="bg1"/>
                </a:solidFill>
              </a:rPr>
              <a:t>Click</a:t>
            </a:r>
          </a:p>
        </p:txBody>
      </p:sp>
      <p:pic>
        <p:nvPicPr>
          <p:cNvPr id="24" name="Picture 23" title="Screen shot of data.pr4e.org/page1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3" y="3503161"/>
            <a:ext cx="4020971" cy="2683182"/>
          </a:xfrm>
          <a:prstGeom prst="rect">
            <a:avLst/>
          </a:prstGeom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3175418" y="3807464"/>
            <a:ext cx="1776854" cy="1001576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>
              <a:ea typeface="ヒラギノ角ゴ ProN W3" charset="0"/>
            </a:endParaRPr>
          </a:p>
        </p:txBody>
      </p:sp>
      <p:sp>
        <p:nvSpPr>
          <p:cNvPr id="26" name="Rectangle 10"/>
          <p:cNvSpPr>
            <a:spLocks/>
          </p:cNvSpPr>
          <p:nvPr/>
        </p:nvSpPr>
        <p:spPr bwMode="auto">
          <a:xfrm>
            <a:off x="332033" y="2753505"/>
            <a:ext cx="5185983" cy="404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FFFF00"/>
                </a:solidFill>
                <a:ea typeface="ＭＳ Ｐゴシック" charset="-128"/>
              </a:rPr>
              <a:t>GET http</a:t>
            </a:r>
            <a:r>
              <a:rPr lang="en-US" altLang="en-US" sz="2000" smtClean="0">
                <a:solidFill>
                  <a:srgbClr val="FFFF00"/>
                </a:solidFill>
                <a:ea typeface="ＭＳ Ｐゴシック" charset="-128"/>
              </a:rPr>
              <a:t>://data.pr4e.org/page2.htm</a:t>
            </a:r>
            <a:endParaRPr lang="en-US" altLang="en-US" sz="2000" dirty="0" smtClean="0">
              <a:solidFill>
                <a:srgbClr val="FFFF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5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13592" y="255549"/>
            <a:ext cx="3052119" cy="13228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500FF"/>
                </a:solidFill>
              </a:rPr>
              <a:t>Web Server</a:t>
            </a:r>
            <a:endParaRPr lang="en-US" sz="2400" dirty="0">
              <a:solidFill>
                <a:srgbClr val="05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0025" y="3298295"/>
            <a:ext cx="11541171" cy="29418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3600" dirty="0" smtClean="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  <a:p>
            <a:pPr algn="ctr" eaLnBrk="1" hangingPunct="1"/>
            <a:r>
              <a:rPr lang="en-US" altLang="x-none" sz="3600" dirty="0" smtClean="0">
                <a:solidFill>
                  <a:srgbClr val="0000FF"/>
                </a:solidFill>
                <a:ea typeface="ＭＳ Ｐゴシック" charset="-128"/>
              </a:rPr>
              <a:t>App</a:t>
            </a:r>
            <a:endParaRPr lang="en-US" altLang="x-none" sz="3600" dirty="0"/>
          </a:p>
        </p:txBody>
      </p:sp>
      <p:pic>
        <p:nvPicPr>
          <p:cNvPr id="11" name="Picture 1" title="Cloud clipart representing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8" y="1994989"/>
            <a:ext cx="1221588" cy="9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5549446" y="1661829"/>
            <a:ext cx="16763" cy="1533794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10800000" flipH="1">
            <a:off x="6104713" y="1678591"/>
            <a:ext cx="16763" cy="1565225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6" name="Rectangle 11"/>
          <p:cNvSpPr>
            <a:spLocks/>
          </p:cNvSpPr>
          <p:nvPr/>
        </p:nvSpPr>
        <p:spPr bwMode="auto">
          <a:xfrm>
            <a:off x="8093197" y="1054178"/>
            <a:ext cx="3687811" cy="238450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</a:t>
            </a:r>
            <a:r>
              <a:rPr lang="en-US" altLang="en-US" sz="2000" dirty="0" err="1" smtClean="0">
                <a:solidFill>
                  <a:srgbClr val="00FF00"/>
                </a:solidFill>
                <a:ea typeface="ＭＳ Ｐゴシック" charset="-128"/>
              </a:rPr>
              <a:t>href</a:t>
            </a:r>
            <a:r>
              <a:rPr lang="en-US" altLang="en-US" sz="2000" dirty="0" smtClean="0">
                <a:solidFill>
                  <a:srgbClr val="00FF00"/>
                </a:solidFill>
                <a:ea typeface="ＭＳ Ｐゴシック" charset="-128"/>
              </a:rPr>
              <a:t>="page1.htm"&gt;First Page&lt;/a&gt;.&lt;/p&gt;</a:t>
            </a:r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5367150" y="1186185"/>
            <a:ext cx="942906" cy="404401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91717" y="2092351"/>
            <a:ext cx="1027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8837044" y="1054178"/>
            <a:ext cx="118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21" name="Rectangle 10"/>
          <p:cNvSpPr>
            <a:spLocks/>
          </p:cNvSpPr>
          <p:nvPr/>
        </p:nvSpPr>
        <p:spPr bwMode="auto">
          <a:xfrm>
            <a:off x="332033" y="2753505"/>
            <a:ext cx="5185983" cy="404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FFFF00"/>
                </a:solidFill>
                <a:ea typeface="ＭＳ Ｐゴシック" charset="-128"/>
              </a:rPr>
              <a:t>GET http</a:t>
            </a:r>
            <a:r>
              <a:rPr lang="en-US" altLang="en-US" sz="2000" smtClean="0">
                <a:solidFill>
                  <a:srgbClr val="FFFF00"/>
                </a:solidFill>
                <a:ea typeface="ＭＳ Ｐゴシック" charset="-128"/>
              </a:rPr>
              <a:t>://data.pr4e.org/page2.htm</a:t>
            </a:r>
            <a:endParaRPr lang="en-US" altLang="en-US" sz="2000" dirty="0" smtClean="0">
              <a:solidFill>
                <a:srgbClr val="FFFF00"/>
              </a:solidFill>
              <a:ea typeface="ＭＳ Ｐゴシック" charset="-128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4172185" y="4316634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>
                <a:solidFill>
                  <a:schemeClr val="bg1"/>
                </a:solidFill>
              </a:rPr>
              <a:t>Click</a:t>
            </a:r>
          </a:p>
        </p:txBody>
      </p:sp>
      <p:pic>
        <p:nvPicPr>
          <p:cNvPr id="24" name="Picture 23" title="Screen shot of data.pr4e.org/page1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3" y="3503161"/>
            <a:ext cx="4020971" cy="2683182"/>
          </a:xfrm>
          <a:prstGeom prst="rect">
            <a:avLst/>
          </a:prstGeom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3175418" y="3807464"/>
            <a:ext cx="1776854" cy="1001576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13592" y="255549"/>
            <a:ext cx="3052119" cy="13228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500FF"/>
                </a:solidFill>
              </a:rPr>
              <a:t>Web Server</a:t>
            </a:r>
            <a:endParaRPr lang="en-US" sz="2400" dirty="0">
              <a:solidFill>
                <a:srgbClr val="05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0025" y="3298295"/>
            <a:ext cx="11541171" cy="29418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3600" dirty="0" smtClean="0">
                <a:solidFill>
                  <a:srgbClr val="0000FF"/>
                </a:solidFill>
                <a:ea typeface="ＭＳ Ｐゴシック" charset="-128"/>
              </a:rPr>
              <a:t>Browser</a:t>
            </a:r>
          </a:p>
          <a:p>
            <a:pPr algn="ctr" eaLnBrk="1" hangingPunct="1"/>
            <a:r>
              <a:rPr lang="en-US" altLang="x-none" sz="3600" dirty="0" smtClean="0">
                <a:solidFill>
                  <a:srgbClr val="0000FF"/>
                </a:solidFill>
                <a:ea typeface="ＭＳ Ｐゴシック" charset="-128"/>
              </a:rPr>
              <a:t>App</a:t>
            </a:r>
            <a:endParaRPr lang="en-US" altLang="x-none" sz="3600" dirty="0"/>
          </a:p>
        </p:txBody>
      </p:sp>
      <p:pic>
        <p:nvPicPr>
          <p:cNvPr id="11" name="Picture 1" title="Cloud clipart representing the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8" y="1994989"/>
            <a:ext cx="1221588" cy="9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5549446" y="1661829"/>
            <a:ext cx="16763" cy="1533794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10800000" flipH="1">
            <a:off x="6104713" y="1678591"/>
            <a:ext cx="16763" cy="1565225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/>
          </a:p>
        </p:txBody>
      </p:sp>
      <p:sp>
        <p:nvSpPr>
          <p:cNvPr id="16" name="Rectangle 11"/>
          <p:cNvSpPr>
            <a:spLocks/>
          </p:cNvSpPr>
          <p:nvPr/>
        </p:nvSpPr>
        <p:spPr bwMode="auto">
          <a:xfrm>
            <a:off x="8093197" y="1054178"/>
            <a:ext cx="3687811" cy="238450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00FF00"/>
                </a:solidFill>
                <a:ea typeface="ＭＳ Ｐゴシック" charset="-128"/>
              </a:rPr>
              <a:t>&lt;h1&gt;The Second Page&lt;/h1&gt;&lt;p&gt;If you like, you can switch back to the &lt;a </a:t>
            </a:r>
            <a:r>
              <a:rPr lang="en-US" altLang="en-US" sz="2000" dirty="0" err="1" smtClean="0">
                <a:solidFill>
                  <a:srgbClr val="00FF00"/>
                </a:solidFill>
                <a:ea typeface="ＭＳ Ｐゴシック" charset="-128"/>
              </a:rPr>
              <a:t>href</a:t>
            </a:r>
            <a:r>
              <a:rPr lang="en-US" altLang="en-US" sz="2000" dirty="0" smtClean="0">
                <a:solidFill>
                  <a:srgbClr val="00FF00"/>
                </a:solidFill>
                <a:ea typeface="ＭＳ Ｐゴシック" charset="-128"/>
              </a:rPr>
              <a:t>="page1.htm"&gt;First Page&lt;/a&gt;.&lt;/p&gt;</a:t>
            </a:r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5367150" y="1186185"/>
            <a:ext cx="942906" cy="404401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391717" y="2092351"/>
            <a:ext cx="1027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FFFF00"/>
                </a:solidFill>
              </a:rPr>
              <a:t>Request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8837044" y="1054178"/>
            <a:ext cx="1183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00FF00"/>
                </a:solidFill>
              </a:rPr>
              <a:t>Response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4172185" y="4316634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>
                <a:solidFill>
                  <a:schemeClr val="bg1"/>
                </a:solidFill>
              </a:rPr>
              <a:t>Click</a:t>
            </a:r>
          </a:p>
        </p:txBody>
      </p:sp>
      <p:pic>
        <p:nvPicPr>
          <p:cNvPr id="24" name="Picture 23" title="Screen shot of data.pr4e.org/page1.ht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3" y="3503161"/>
            <a:ext cx="4020971" cy="2683182"/>
          </a:xfrm>
          <a:prstGeom prst="rect">
            <a:avLst/>
          </a:prstGeom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3175418" y="3807464"/>
            <a:ext cx="1776854" cy="1001576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00">
              <a:ea typeface="ヒラギノ角ゴ ProN W3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10800000">
            <a:off x="6887708" y="3717706"/>
            <a:ext cx="1172618" cy="791052"/>
          </a:xfrm>
          <a:prstGeom prst="line">
            <a:avLst/>
          </a:prstGeom>
          <a:noFill/>
          <a:ln w="114300">
            <a:solidFill>
              <a:schemeClr val="bg1"/>
            </a:solidFill>
            <a:miter lim="800000"/>
            <a:headEnd type="stealth" w="med" len="med"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1139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95818" y="4937038"/>
            <a:ext cx="1247070" cy="10164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25" smtClean="0">
                <a:solidFill>
                  <a:schemeClr val="bg1"/>
                </a:solidFill>
              </a:rPr>
              <a:t>Parse/</a:t>
            </a:r>
          </a:p>
          <a:p>
            <a:pPr algn="ctr" eaLnBrk="1" hangingPunct="1">
              <a:defRPr/>
            </a:pPr>
            <a:r>
              <a:rPr lang="en-US" altLang="en-US" sz="2025" dirty="0" smtClean="0">
                <a:solidFill>
                  <a:schemeClr val="bg1"/>
                </a:solidFill>
              </a:rPr>
              <a:t>Render</a:t>
            </a:r>
          </a:p>
        </p:txBody>
      </p:sp>
      <p:pic>
        <p:nvPicPr>
          <p:cNvPr id="23" name="Picture 22" title="Screen shot of data.pr4e.org/page2.ht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98" y="3469521"/>
            <a:ext cx="3810104" cy="2770641"/>
          </a:xfrm>
          <a:prstGeom prst="rect">
            <a:avLst/>
          </a:prstGeom>
        </p:spPr>
      </p:pic>
      <p:sp>
        <p:nvSpPr>
          <p:cNvPr id="26" name="Rectangle 10"/>
          <p:cNvSpPr>
            <a:spLocks/>
          </p:cNvSpPr>
          <p:nvPr/>
        </p:nvSpPr>
        <p:spPr bwMode="auto">
          <a:xfrm>
            <a:off x="332033" y="2753505"/>
            <a:ext cx="5185983" cy="4044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FFFF00"/>
                </a:solidFill>
                <a:ea typeface="ＭＳ Ｐゴシック" charset="-128"/>
              </a:rPr>
              <a:t>GET http</a:t>
            </a:r>
            <a:r>
              <a:rPr lang="en-US" altLang="en-US" sz="2000" smtClean="0">
                <a:solidFill>
                  <a:srgbClr val="FFFF00"/>
                </a:solidFill>
                <a:ea typeface="ＭＳ Ｐゴシック" charset="-128"/>
              </a:rPr>
              <a:t>://data.pr4e.org/page2.htm</a:t>
            </a:r>
            <a:endParaRPr lang="en-US" altLang="en-US" sz="2000" dirty="0" smtClean="0">
              <a:solidFill>
                <a:srgbClr val="FFFF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5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Sockets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 calls for pairs of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1786</Words>
  <Application>Microsoft Macintosh PowerPoint</Application>
  <PresentationFormat>Widescreen</PresentationFormat>
  <Paragraphs>424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Cabin</vt:lpstr>
      <vt:lpstr>Calibri</vt:lpstr>
      <vt:lpstr>Calibri Light</vt:lpstr>
      <vt:lpstr>Courier</vt:lpstr>
      <vt:lpstr>Gill Sans</vt:lpstr>
      <vt:lpstr>Helvetica</vt:lpstr>
      <vt:lpstr>Mangal</vt:lpstr>
      <vt:lpstr>Menlo-Regular</vt:lpstr>
      <vt:lpstr>ＭＳ Ｐゴシック</vt:lpstr>
      <vt:lpstr>ヒラギノ角ゴ ProN W3</vt:lpstr>
      <vt:lpstr>Arial</vt:lpstr>
      <vt:lpstr>Office Theme</vt:lpstr>
      <vt:lpstr>Introduction to Dynamic Web Content</vt:lpstr>
      <vt:lpstr>A Free Book on Networking</vt:lpstr>
      <vt:lpstr>Web Application Technologies</vt:lpstr>
      <vt:lpstr>Getting Data from the Server</vt:lpstr>
      <vt:lpstr>PowerPoint Presentation</vt:lpstr>
      <vt:lpstr>PowerPoint Presentation</vt:lpstr>
      <vt:lpstr>PowerPoint Presentation</vt:lpstr>
      <vt:lpstr>PowerPoint Presentation</vt:lpstr>
      <vt:lpstr>Network Sockets</vt:lpstr>
      <vt:lpstr>PowerPoint Presentation</vt:lpstr>
      <vt:lpstr>TCP Connections / Sockets</vt:lpstr>
      <vt:lpstr>TCP Port Numbers</vt:lpstr>
      <vt:lpstr>PowerPoint Presentation</vt:lpstr>
      <vt:lpstr>HyperText Transfer Protocol</vt:lpstr>
      <vt:lpstr>Uniform Resource Locator</vt:lpstr>
      <vt:lpstr>HTTP - HyperText Transfer Protocol</vt:lpstr>
      <vt:lpstr>Internet Standards</vt:lpstr>
      <vt:lpstr>PowerPoint Presentation</vt:lpstr>
      <vt:lpstr>PowerPoint Presentation</vt:lpstr>
      <vt:lpstr>Making an HTTP Request</vt:lpstr>
      <vt:lpstr>PowerPoint Presentation</vt:lpstr>
      <vt:lpstr>Accurate Hacking in the Movies</vt:lpstr>
      <vt:lpstr>Simple "Browser" in Python</vt:lpstr>
      <vt:lpstr>The World's Simplest Browser</vt:lpstr>
      <vt:lpstr>PowerPoint Presentation</vt:lpstr>
      <vt:lpstr>Viewing Headers – Browser Developer Mode</vt:lpstr>
      <vt:lpstr>In the server</vt:lpstr>
      <vt:lpstr>PowerPoint Presentation</vt:lpstr>
      <vt:lpstr>PowerPoint Presentation</vt:lpstr>
      <vt:lpstr>The World's Simplest Web Server</vt:lpstr>
      <vt:lpstr>Browser / Server Communication</vt:lpstr>
      <vt:lpstr>A Very Simple Web Client</vt:lpstr>
      <vt:lpstr>Client / Server Communication</vt:lpstr>
      <vt:lpstr>An Even Simpler Web Client</vt:lpstr>
      <vt:lpstr>Browser / Django Communication</vt:lpstr>
      <vt:lpstr>Introduction to Dynamic Web Content</vt:lpstr>
      <vt:lpstr>Acknowledgements / Contributions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Dynamic Web Content</dc:title>
  <dc:creator>Severance, Charles</dc:creator>
  <cp:lastModifiedBy>Severance, Charles</cp:lastModifiedBy>
  <cp:revision>39</cp:revision>
  <dcterms:created xsi:type="dcterms:W3CDTF">2019-01-19T02:12:54Z</dcterms:created>
  <dcterms:modified xsi:type="dcterms:W3CDTF">2020-04-28T18:51:37Z</dcterms:modified>
</cp:coreProperties>
</file>